
<file path=[Content_Types].xml><?xml version="1.0" encoding="utf-8"?>
<Types xmlns="http://schemas.openxmlformats.org/package/2006/content-types">
  <Default Extension="jpeg" ContentType="image/jpeg"/>
  <Default Extension="JPG" ContentType="image/.jpg"/>
  <Default Extension="png" ContentType="image/png"/>
  <Default Extension="wmv" ContentType="video/x-ms-wmv"/>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834" r:id="rId3"/>
    <p:sldId id="1835" r:id="rId5"/>
    <p:sldId id="1852" r:id="rId6"/>
    <p:sldId id="1829" r:id="rId7"/>
    <p:sldId id="1833" r:id="rId8"/>
    <p:sldId id="1830" r:id="rId9"/>
    <p:sldId id="1879" r:id="rId10"/>
    <p:sldId id="1880" r:id="rId11"/>
    <p:sldId id="1832" r:id="rId12"/>
    <p:sldId id="1853" r:id="rId13"/>
    <p:sldId id="1837" r:id="rId14"/>
    <p:sldId id="1836" r:id="rId15"/>
    <p:sldId id="1838" r:id="rId16"/>
    <p:sldId id="1839" r:id="rId17"/>
    <p:sldId id="1854" r:id="rId18"/>
    <p:sldId id="1841" r:id="rId19"/>
    <p:sldId id="1845" r:id="rId20"/>
    <p:sldId id="1846" r:id="rId21"/>
    <p:sldId id="1847" r:id="rId22"/>
    <p:sldId id="1855" r:id="rId23"/>
    <p:sldId id="1850" r:id="rId24"/>
    <p:sldId id="1851" r:id="rId25"/>
    <p:sldId id="1848" r:id="rId26"/>
    <p:sldId id="1849" r:id="rId27"/>
    <p:sldId id="1856" r:id="rId28"/>
    <p:sldId id="1883" r:id="rId29"/>
    <p:sldId id="1873" r:id="rId30"/>
    <p:sldId id="1874" r:id="rId31"/>
    <p:sldId id="1864" r:id="rId32"/>
    <p:sldId id="1876" r:id="rId33"/>
    <p:sldId id="1865" r:id="rId34"/>
    <p:sldId id="1866" r:id="rId35"/>
    <p:sldId id="1867" r:id="rId36"/>
    <p:sldId id="1868" r:id="rId37"/>
    <p:sldId id="1869" r:id="rId38"/>
    <p:sldId id="1882"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44" autoAdjust="0"/>
  </p:normalViewPr>
  <p:slideViewPr>
    <p:cSldViewPr snapToGrid="0" showGuides="1">
      <p:cViewPr varScale="1">
        <p:scale>
          <a:sx n="100" d="100"/>
          <a:sy n="100" d="100"/>
        </p:scale>
        <p:origin x="954"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E2E30-2780-4DFA-947E-5CE1633E2A9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D3AA6-DA5B-4514-B34D-C55EA5F50ED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csdn.net/so/search?q=%E6%95%B0%E6%8D%AE&amp;spm=1001.2101.3001.7020" TargetMode="External"/><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B4B4B4"/>
                </a:solidFill>
                <a:effectLst/>
                <a:latin typeface="-apple-system"/>
              </a:rPr>
              <a:t>动机：</a:t>
            </a:r>
            <a:r>
              <a:rPr lang="en-US" altLang="zh-CN" b="0" i="0" dirty="0">
                <a:solidFill>
                  <a:srgbClr val="B4B4B4"/>
                </a:solidFill>
                <a:effectLst/>
                <a:latin typeface="-apple-system"/>
              </a:rPr>
              <a:t>ImageNet</a:t>
            </a:r>
            <a:r>
              <a:rPr lang="zh-CN" altLang="en-US" b="0" i="0" dirty="0">
                <a:solidFill>
                  <a:srgbClr val="B4B4B4"/>
                </a:solidFill>
                <a:effectLst/>
                <a:latin typeface="-apple-system"/>
              </a:rPr>
              <a:t>和</a:t>
            </a:r>
            <a:r>
              <a:rPr lang="en-US" altLang="zh-CN" b="0" i="0" dirty="0">
                <a:solidFill>
                  <a:srgbClr val="B4B4B4"/>
                </a:solidFill>
                <a:effectLst/>
                <a:latin typeface="-apple-system"/>
              </a:rPr>
              <a:t>GZSL</a:t>
            </a:r>
            <a:r>
              <a:rPr lang="zh-CN" altLang="en-US" b="0" i="0" dirty="0">
                <a:solidFill>
                  <a:srgbClr val="B4B4B4"/>
                </a:solidFill>
                <a:effectLst/>
                <a:latin typeface="-apple-system"/>
              </a:rPr>
              <a:t>跨数据集之间的偏差</a:t>
            </a:r>
            <a:r>
              <a:rPr lang="en-US" altLang="zh-CN" b="0" i="0" dirty="0">
                <a:solidFill>
                  <a:srgbClr val="B4B4B4"/>
                </a:solidFill>
                <a:effectLst/>
                <a:latin typeface="-apple-system"/>
              </a:rPr>
              <a:t>(cross-dataset bias)</a:t>
            </a:r>
            <a:r>
              <a:rPr lang="zh-CN" altLang="en-US" b="0" i="0" dirty="0">
                <a:solidFill>
                  <a:srgbClr val="B4B4B4"/>
                </a:solidFill>
                <a:effectLst/>
                <a:latin typeface="-apple-system"/>
              </a:rPr>
              <a:t>，导致模型在应对</a:t>
            </a:r>
            <a:r>
              <a:rPr lang="en-US" altLang="zh-CN" b="0" i="0" dirty="0">
                <a:solidFill>
                  <a:srgbClr val="B4B4B4"/>
                </a:solidFill>
                <a:effectLst/>
                <a:latin typeface="-apple-system"/>
              </a:rPr>
              <a:t>zero-shot</a:t>
            </a:r>
            <a:r>
              <a:rPr lang="zh-CN" altLang="en-US" b="0" i="0" dirty="0">
                <a:solidFill>
                  <a:srgbClr val="B4B4B4"/>
                </a:solidFill>
                <a:effectLst/>
                <a:latin typeface="-apple-system"/>
              </a:rPr>
              <a:t>任务和处理未见过的类时提取的特征不佳</a:t>
            </a:r>
            <a:endParaRPr lang="en-US" altLang="zh-CN" b="0" i="0" dirty="0">
              <a:solidFill>
                <a:srgbClr val="B4B4B4"/>
              </a:solidFill>
              <a:effectLst/>
              <a:latin typeface="-apple-system"/>
            </a:endParaRPr>
          </a:p>
          <a:p>
            <a:r>
              <a:rPr lang="zh-CN" altLang="en-US" dirty="0"/>
              <a:t>方法：</a:t>
            </a:r>
            <a:r>
              <a:rPr lang="zh-CN" altLang="en-US" b="0" i="0" dirty="0">
                <a:solidFill>
                  <a:srgbClr val="B4B4B4"/>
                </a:solidFill>
                <a:effectLst/>
                <a:latin typeface="-apple-system"/>
              </a:rPr>
              <a:t>让</a:t>
            </a:r>
            <a:r>
              <a:rPr lang="en-US" altLang="zh-CN" b="0" i="0" dirty="0">
                <a:solidFill>
                  <a:srgbClr val="B4B4B4"/>
                </a:solidFill>
                <a:effectLst/>
                <a:latin typeface="-apple-system"/>
              </a:rPr>
              <a:t>GAN</a:t>
            </a:r>
            <a:r>
              <a:rPr lang="zh-CN" altLang="en-US" b="0" i="0" dirty="0">
                <a:solidFill>
                  <a:srgbClr val="B4B4B4"/>
                </a:solidFill>
                <a:effectLst/>
                <a:latin typeface="-apple-system"/>
              </a:rPr>
              <a:t>，把两个不同分布的</a:t>
            </a:r>
            <a:r>
              <a:rPr lang="zh-CN" altLang="en-US" b="0" i="0" u="none" strike="noStrike" dirty="0">
                <a:solidFill>
                  <a:srgbClr val="FC5531"/>
                </a:solidFill>
                <a:effectLst/>
                <a:latin typeface="-apple-system"/>
                <a:hlinkClick r:id="rId3"/>
              </a:rPr>
              <a:t>数据</a:t>
            </a:r>
            <a:r>
              <a:rPr lang="zh-CN" altLang="en-US" b="0" i="0" dirty="0">
                <a:solidFill>
                  <a:srgbClr val="B4B4B4"/>
                </a:solidFill>
                <a:effectLst/>
                <a:latin typeface="-apple-system"/>
              </a:rPr>
              <a:t>的特征映射到同一片空间的同时具有较好的区分度，但直接使用</a:t>
            </a:r>
            <a:r>
              <a:rPr lang="en-US" altLang="zh-CN" b="0" i="0" dirty="0">
                <a:solidFill>
                  <a:srgbClr val="B4B4B4"/>
                </a:solidFill>
                <a:effectLst/>
                <a:latin typeface="-apple-system"/>
              </a:rPr>
              <a:t>GAN</a:t>
            </a:r>
            <a:r>
              <a:rPr lang="zh-CN" altLang="en-US" b="0" i="0" dirty="0">
                <a:solidFill>
                  <a:srgbClr val="B4B4B4"/>
                </a:solidFill>
                <a:effectLst/>
                <a:latin typeface="-apple-system"/>
              </a:rPr>
              <a:t>最多只能让两种分布的数据尽可能相似，但达不到不同类之间特征距离够大的目的，因此又提出了</a:t>
            </a:r>
            <a:r>
              <a:rPr lang="en-US" altLang="zh-CN" b="0" i="0" dirty="0">
                <a:solidFill>
                  <a:srgbClr val="B4B4B4"/>
                </a:solidFill>
                <a:effectLst/>
                <a:latin typeface="-apple-system"/>
              </a:rPr>
              <a:t>FR</a:t>
            </a:r>
            <a:r>
              <a:rPr lang="zh-CN" altLang="en-US" b="0" i="0" dirty="0">
                <a:solidFill>
                  <a:srgbClr val="B4B4B4"/>
                </a:solidFill>
                <a:effectLst/>
                <a:latin typeface="-apple-system"/>
              </a:rPr>
              <a:t>模块。</a:t>
            </a:r>
            <a:endParaRPr lang="zh-CN" altLang="en-US" dirty="0"/>
          </a:p>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第一个题目是：复现下面这篇工作。</a:t>
            </a:r>
            <a:endParaRPr lang="zh-CN" altLang="en-US">
              <a:sym typeface="+mn-ea"/>
            </a:endParaRPr>
          </a:p>
          <a:p>
            <a:r>
              <a:rPr lang="zh-CN" altLang="en-US">
                <a:sym typeface="+mn-ea"/>
              </a:rPr>
              <a:t>这篇论文是发表在</a:t>
            </a:r>
            <a:r>
              <a:rPr lang="en-US" altLang="zh-CN">
                <a:sym typeface="+mn-ea"/>
              </a:rPr>
              <a:t>iccv2019</a:t>
            </a:r>
            <a:r>
              <a:rPr lang="zh-CN" altLang="en-US">
                <a:sym typeface="+mn-ea"/>
              </a:rPr>
              <a:t>上的论文。作者采用了胶囊网络作为骨干网络。   做法就是在胶囊网络的基础上，添加了两个</a:t>
            </a:r>
            <a:r>
              <a:rPr lang="en-US" altLang="zh-CN">
                <a:sym typeface="+mn-ea"/>
              </a:rPr>
              <a:t>loss,</a:t>
            </a:r>
            <a:r>
              <a:rPr lang="zh-CN" altLang="en-US">
                <a:sym typeface="+mn-ea"/>
              </a:rPr>
              <a:t>一个是特征层面上的</a:t>
            </a:r>
            <a:r>
              <a:rPr lang="en-US" altLang="zh-CN">
                <a:sym typeface="+mn-ea"/>
              </a:rPr>
              <a:t>loss,</a:t>
            </a:r>
            <a:r>
              <a:rPr lang="zh-CN" altLang="en-US">
                <a:sym typeface="+mn-ea"/>
              </a:rPr>
              <a:t>即</a:t>
            </a:r>
            <a:r>
              <a:rPr lang="en-US" altLang="zh-CN">
                <a:sym typeface="+mn-ea"/>
              </a:rPr>
              <a:t>HR-anchor loss,</a:t>
            </a:r>
            <a:r>
              <a:rPr lang="zh-CN" altLang="en-US">
                <a:sym typeface="+mn-ea"/>
              </a:rPr>
              <a:t>它的作用是使得网络提取的低分辨图像的特征要与高分辨图像的特征尽可能地接近。 另一个是重构</a:t>
            </a:r>
            <a:r>
              <a:rPr lang="en-US" altLang="zh-CN">
                <a:sym typeface="+mn-ea"/>
              </a:rPr>
              <a:t>loss</a:t>
            </a:r>
            <a:r>
              <a:rPr lang="zh-CN" altLang="en-US">
                <a:sym typeface="+mn-ea"/>
              </a:rPr>
              <a:t>，它的目的是让低分辨的图像特征恢复出来是高分辨的图像，这样就迫使网络不得不关注到正确的图像特征。骨干网络的代码在</a:t>
            </a:r>
            <a:r>
              <a:rPr lang="en-US" altLang="zh-CN">
                <a:sym typeface="+mn-ea"/>
              </a:rPr>
              <a:t>GitHub</a:t>
            </a:r>
            <a:r>
              <a:rPr lang="zh-CN" altLang="en-US">
                <a:sym typeface="+mn-ea"/>
              </a:rPr>
              <a:t>上是有的，可以参考给出这个代码，这个代码是基于</a:t>
            </a:r>
            <a:r>
              <a:rPr lang="en-US" altLang="zh-CN">
                <a:sym typeface="+mn-ea"/>
              </a:rPr>
              <a:t>pytorch</a:t>
            </a:r>
            <a:r>
              <a:rPr lang="zh-CN" altLang="en-US">
                <a:sym typeface="+mn-ea"/>
              </a:rPr>
              <a:t>框架的。</a:t>
            </a:r>
            <a:endParaRPr lang="zh-CN" altLang="en-US">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4BE7C48F-7CC4-4476-92EE-903FC3823D4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D8EA735-D69F-4343-BB98-825698852A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C0AEF3-3F1B-4F50-BAC9-D0788D8F510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D8EA735-D69F-4343-BB98-825698852A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C0AEF3-3F1B-4F50-BAC9-D0788D8F510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D8EA735-D69F-4343-BB98-825698852A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C0AEF3-3F1B-4F50-BAC9-D0788D8F510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2" name="直接连接符 1"/>
          <p:cNvCxnSpPr/>
          <p:nvPr userDrawn="1"/>
        </p:nvCxnSpPr>
        <p:spPr>
          <a:xfrm>
            <a:off x="660400" y="900332"/>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flipH="1">
            <a:off x="9108590" y="6573328"/>
            <a:ext cx="45719" cy="22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D8EA735-D69F-4343-BB98-825698852A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C0AEF3-3F1B-4F50-BAC9-D0788D8F510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D8EA735-D69F-4343-BB98-825698852A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C0AEF3-3F1B-4F50-BAC9-D0788D8F510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D8EA735-D69F-4343-BB98-825698852A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C0AEF3-3F1B-4F50-BAC9-D0788D8F5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D8EA735-D69F-4343-BB98-825698852AB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C0AEF3-3F1B-4F50-BAC9-D0788D8F510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D8EA735-D69F-4343-BB98-825698852AB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C0AEF3-3F1B-4F50-BAC9-D0788D8F510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D8EA735-D69F-4343-BB98-825698852A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C0AEF3-3F1B-4F50-BAC9-D0788D8F510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D8EA735-D69F-4343-BB98-825698852A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C0AEF3-3F1B-4F50-BAC9-D0788D8F510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D8EA735-D69F-4343-BB98-825698852A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C0AEF3-3F1B-4F50-BAC9-D0788D8F510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8EA735-D69F-4343-BB98-825698852AB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0AEF3-3F1B-4F50-BAC9-D0788D8F5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hyperlink" Target="https://www.cnblogs.com/traditional/p/13196509.html" TargetMode="External"/><Relationship Id="rId1" Type="http://schemas.openxmlformats.org/officeDocument/2006/relationships/hyperlink" Target="https://www.bilibili.com/video/BV1Xw411f7FW?p=2"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2.xml"/><Relationship Id="rId4" Type="http://schemas.openxmlformats.org/officeDocument/2006/relationships/hyperlink" Target="https://www.cnblogs.com/traditional/p/13196509.html" TargetMode="External"/><Relationship Id="rId3" Type="http://schemas.openxmlformats.org/officeDocument/2006/relationships/hyperlink" Target="https://cupy.dev/" TargetMode="External"/><Relationship Id="rId2" Type="http://schemas.openxmlformats.org/officeDocument/2006/relationships/hyperlink" Target="https://zh.wikipedia.org/wiki/%E5%8D%A1%E5%B0%94%E6%9B%BC%E6%BB%A4%E6%B3%A2" TargetMode="External"/><Relationship Id="rId1" Type="http://schemas.openxmlformats.org/officeDocument/2006/relationships/hyperlink" Target="https://github.com/ifzhang/ByteTrack"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2.xml"/><Relationship Id="rId6" Type="http://schemas.openxmlformats.org/officeDocument/2006/relationships/image" Target="../media/image20.png"/><Relationship Id="rId5" Type="http://schemas.microsoft.com/office/2007/relationships/media" Target="../media/media2.wmv"/><Relationship Id="rId4" Type="http://schemas.openxmlformats.org/officeDocument/2006/relationships/video" Target="../media/media2.wmv"/><Relationship Id="rId3" Type="http://schemas.openxmlformats.org/officeDocument/2006/relationships/image" Target="../media/image19.png"/><Relationship Id="rId2" Type="http://schemas.microsoft.com/office/2007/relationships/media" Target="../media/media1.wmv"/><Relationship Id="rId1" Type="http://schemas.openxmlformats.org/officeDocument/2006/relationships/video" Target="../media/media1.wmv"/></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hyperlink" Target="https://arxiv.org/pdf/2104.00622.pdf" TargetMode="External"/><Relationship Id="rId2" Type="http://schemas.openxmlformats.org/officeDocument/2006/relationships/hyperlink" Target="https://arxiv.org/pdf/2202.08471.pdf" TargetMode="External"/><Relationship Id="rId1" Type="http://schemas.openxmlformats.org/officeDocument/2006/relationships/hyperlink" Target="https://arxiv.org/pdf/1910.02550.pdf" TargetMode="Externa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2.xml"/><Relationship Id="rId5" Type="http://schemas.openxmlformats.org/officeDocument/2006/relationships/hyperlink" Target="https://zhuanlan.zhihu.com/p/39021659" TargetMode="External"/><Relationship Id="rId4" Type="http://schemas.openxmlformats.org/officeDocument/2006/relationships/hyperlink" Target="https://www.microsoft.com/en-us/research/wp-content/uploads/2016/02/ismar2011.pdf" TargetMode="Externa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slide" Target="slide34.xml"/><Relationship Id="rId2" Type="http://schemas.openxmlformats.org/officeDocument/2006/relationships/slide" Target="slide16.xml"/><Relationship Id="rId1" Type="http://schemas.openxmlformats.org/officeDocument/2006/relationships/slide" Target="slide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2.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9" Type="http://schemas.openxmlformats.org/officeDocument/2006/relationships/image" Target="../media/image46.jpeg"/><Relationship Id="rId8" Type="http://schemas.openxmlformats.org/officeDocument/2006/relationships/image" Target="../media/image45.jpeg"/><Relationship Id="rId7" Type="http://schemas.openxmlformats.org/officeDocument/2006/relationships/image" Target="../media/image44.jpeg"/><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6" Type="http://schemas.openxmlformats.org/officeDocument/2006/relationships/slideLayout" Target="../slideLayouts/slideLayout12.xml"/><Relationship Id="rId15" Type="http://schemas.openxmlformats.org/officeDocument/2006/relationships/image" Target="../media/image52.jpeg"/><Relationship Id="rId14" Type="http://schemas.openxmlformats.org/officeDocument/2006/relationships/image" Target="../media/image51.png"/><Relationship Id="rId13" Type="http://schemas.openxmlformats.org/officeDocument/2006/relationships/image" Target="../media/image50.jpeg"/><Relationship Id="rId12" Type="http://schemas.openxmlformats.org/officeDocument/2006/relationships/image" Target="../media/image49.jpeg"/><Relationship Id="rId11" Type="http://schemas.openxmlformats.org/officeDocument/2006/relationships/image" Target="../media/image48.jpeg"/><Relationship Id="rId10" Type="http://schemas.openxmlformats.org/officeDocument/2006/relationships/image" Target="../media/image47.jpeg"/><Relationship Id="rId1"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2.xml"/><Relationship Id="rId2" Type="http://schemas.openxmlformats.org/officeDocument/2006/relationships/image" Target="../media/image56.png"/><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image" Target="../media/image5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2.xml"/><Relationship Id="rId2" Type="http://schemas.openxmlformats.org/officeDocument/2006/relationships/image" Target="../media/image59.png"/><Relationship Id="rId1"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2.xml"/><Relationship Id="rId2" Type="http://schemas.openxmlformats.org/officeDocument/2006/relationships/image" Target="../media/image61.png"/><Relationship Id="rId1"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2.xml"/><Relationship Id="rId7" Type="http://schemas.openxmlformats.org/officeDocument/2006/relationships/image" Target="../media/image10.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4.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hyperlink" Target="https://www.bilibili.com/video/av21758038?from=search&amp;seid=5064612425410185467&amp;spm_id_from=333.337.0.0"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hyperlink" Target="http://paopaorobot.org/bbs/read.php?tid=181&amp;fid=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2547" y="14782"/>
            <a:ext cx="16186844" cy="6843217"/>
          </a:xfrm>
          <a:prstGeom prst="rect">
            <a:avLst/>
          </a:prstGeom>
        </p:spPr>
      </p:pic>
      <p:sp>
        <p:nvSpPr>
          <p:cNvPr id="10" name="矩形 9"/>
          <p:cNvSpPr/>
          <p:nvPr/>
        </p:nvSpPr>
        <p:spPr>
          <a:xfrm>
            <a:off x="-7620" y="3175"/>
            <a:ext cx="12192000" cy="7151892"/>
          </a:xfrm>
          <a:prstGeom prst="rect">
            <a:avLst/>
          </a:prstGeom>
          <a:solidFill>
            <a:schemeClr val="tx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012300" y="345300"/>
            <a:ext cx="6167401" cy="6167401"/>
            <a:chOff x="3012300" y="345300"/>
            <a:chExt cx="6167401" cy="6167401"/>
          </a:xfrm>
        </p:grpSpPr>
        <p:sp>
          <p:nvSpPr>
            <p:cNvPr id="14" name="椭圆 13"/>
            <p:cNvSpPr/>
            <p:nvPr/>
          </p:nvSpPr>
          <p:spPr>
            <a:xfrm>
              <a:off x="3012300" y="345300"/>
              <a:ext cx="6167401" cy="61674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324149" y="657149"/>
              <a:ext cx="5543703" cy="5543703"/>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p:nvPr/>
        </p:nvCxnSpPr>
        <p:spPr>
          <a:xfrm>
            <a:off x="3895648" y="3722250"/>
            <a:ext cx="4400704" cy="0"/>
          </a:xfrm>
          <a:prstGeom prst="line">
            <a:avLst/>
          </a:prstGeom>
          <a:ln>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026328" flipV="1">
            <a:off x="-223021" y="-931907"/>
            <a:ext cx="13549194" cy="10319799"/>
          </a:xfrm>
          <a:prstGeom prst="rect">
            <a:avLst/>
          </a:prstGeom>
        </p:spPr>
      </p:pic>
      <p:sp>
        <p:nvSpPr>
          <p:cNvPr id="17" name="文本框 16"/>
          <p:cNvSpPr txBox="1"/>
          <p:nvPr/>
        </p:nvSpPr>
        <p:spPr>
          <a:xfrm>
            <a:off x="3710039" y="2670799"/>
            <a:ext cx="4771922" cy="646331"/>
          </a:xfrm>
          <a:prstGeom prst="rect">
            <a:avLst/>
          </a:prstGeom>
          <a:noFill/>
        </p:spPr>
        <p:txBody>
          <a:bodyPr wrap="square" rtlCol="0">
            <a:spAutoFit/>
          </a:bodyPr>
          <a:lstStyle/>
          <a:p>
            <a:pPr algn="ctr"/>
            <a:r>
              <a:rPr lang="zh-CN" altLang="en-US" sz="3600" b="1" dirty="0">
                <a:solidFill>
                  <a:schemeClr val="bg1"/>
                </a:solidFill>
                <a:latin typeface="+mj-ea"/>
                <a:ea typeface="+mj-ea"/>
              </a:rPr>
              <a:t>专业前沿课程课题介绍</a:t>
            </a:r>
            <a:endParaRPr lang="zh-CN" altLang="en-US" sz="3600" b="1" dirty="0">
              <a:solidFill>
                <a:schemeClr val="bg1"/>
              </a:solidFill>
              <a:latin typeface="+mj-ea"/>
              <a:ea typeface="+mj-ea"/>
            </a:endParaRPr>
          </a:p>
        </p:txBody>
      </p:sp>
      <p:pic>
        <p:nvPicPr>
          <p:cNvPr id="5" name="图片 4" descr="大工logo副本"/>
          <p:cNvPicPr>
            <a:picLocks noChangeAspect="1"/>
          </p:cNvPicPr>
          <p:nvPr/>
        </p:nvPicPr>
        <p:blipFill>
          <a:blip r:embed="rId3">
            <a:lum bright="100000"/>
          </a:blip>
          <a:stretch>
            <a:fillRect/>
          </a:stretch>
        </p:blipFill>
        <p:spPr>
          <a:xfrm>
            <a:off x="5452745" y="978535"/>
            <a:ext cx="1287145" cy="1287145"/>
          </a:xfrm>
          <a:prstGeom prst="rect">
            <a:avLst/>
          </a:prstGeom>
        </p:spPr>
      </p:pic>
      <p:sp>
        <p:nvSpPr>
          <p:cNvPr id="11" name="文本框 10"/>
          <p:cNvSpPr txBox="1"/>
          <p:nvPr/>
        </p:nvSpPr>
        <p:spPr>
          <a:xfrm>
            <a:off x="4002935" y="3935604"/>
            <a:ext cx="4293417" cy="461665"/>
          </a:xfrm>
          <a:prstGeom prst="rect">
            <a:avLst/>
          </a:prstGeom>
          <a:noFill/>
        </p:spPr>
        <p:txBody>
          <a:bodyPr wrap="square" rtlCol="0">
            <a:spAutoFit/>
          </a:bodyPr>
          <a:lstStyle/>
          <a:p>
            <a:pPr algn="ctr"/>
            <a:r>
              <a:rPr lang="zh-CN" altLang="en-US" sz="2400" b="1" dirty="0">
                <a:solidFill>
                  <a:schemeClr val="bg1"/>
                </a:solidFill>
                <a:latin typeface="+mj-ea"/>
                <a:ea typeface="+mj-ea"/>
              </a:rPr>
              <a:t>任课教师：王智慧</a:t>
            </a:r>
            <a:endParaRPr lang="zh-CN" altLang="en-US" sz="2400" b="1" dirty="0">
              <a:solidFill>
                <a:schemeClr val="bg1"/>
              </a:solidFill>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1826141" cy="584775"/>
          </a:xfrm>
          <a:prstGeom prst="rect">
            <a:avLst/>
          </a:prstGeom>
        </p:spPr>
        <p:txBody>
          <a:bodyPr wrap="none">
            <a:spAutoFit/>
          </a:bodyPr>
          <a:lstStyle/>
          <a:p>
            <a:r>
              <a:rPr lang="zh-CN" altLang="en-US" sz="3200" dirty="0">
                <a:solidFill>
                  <a:schemeClr val="accent1"/>
                </a:solidFill>
                <a:latin typeface="+mj-lt"/>
                <a:ea typeface="思源黑体 CN Bold" panose="020B0800000000000000" pitchFamily="34" charset="-122"/>
              </a:rPr>
              <a:t>课题详情</a:t>
            </a:r>
            <a:endParaRPr lang="zh-CN" altLang="en-US" sz="3200" dirty="0">
              <a:solidFill>
                <a:schemeClr val="accent1"/>
              </a:solidFill>
              <a:latin typeface="+mj-lt"/>
              <a:ea typeface="思源黑体 CN Bold" panose="020B0800000000000000" pitchFamily="34" charset="-122"/>
            </a:endParaRPr>
          </a:p>
        </p:txBody>
      </p:sp>
      <p:sp>
        <p:nvSpPr>
          <p:cNvPr id="15" name="文本框 14"/>
          <p:cNvSpPr txBox="1"/>
          <p:nvPr/>
        </p:nvSpPr>
        <p:spPr>
          <a:xfrm>
            <a:off x="676910" y="980626"/>
            <a:ext cx="6437927" cy="2346283"/>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（易） </a:t>
            </a:r>
            <a:r>
              <a:rPr lang="en-US" altLang="zh-CN" sz="2000" b="1" dirty="0">
                <a:latin typeface="微软雅黑" panose="020B0503020204020204" pitchFamily="34" charset="-122"/>
                <a:ea typeface="微软雅黑" panose="020B0503020204020204" pitchFamily="34" charset="-122"/>
              </a:rPr>
              <a:t>YOLOX</a:t>
            </a:r>
            <a:r>
              <a:rPr lang="zh-CN" altLang="en-US" sz="2000" b="1" dirty="0">
                <a:latin typeface="微软雅黑" panose="020B0503020204020204" pitchFamily="34" charset="-122"/>
                <a:ea typeface="微软雅黑" panose="020B0503020204020204" pitchFamily="34" charset="-122"/>
              </a:rPr>
              <a:t>视频流加速推理</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（难） </a:t>
            </a:r>
            <a:r>
              <a:rPr lang="en-US" altLang="zh-CN" sz="2000" b="1" dirty="0" err="1">
                <a:latin typeface="微软雅黑" panose="020B0503020204020204" pitchFamily="34" charset="-122"/>
                <a:ea typeface="微软雅黑" panose="020B0503020204020204" pitchFamily="34" charset="-122"/>
              </a:rPr>
              <a:t>ByteTrack</a:t>
            </a:r>
            <a:r>
              <a:rPr lang="zh-CN" altLang="en-US" sz="2000" b="1" dirty="0">
                <a:latin typeface="微软雅黑" panose="020B0503020204020204" pitchFamily="34" charset="-122"/>
                <a:ea typeface="微软雅黑" panose="020B0503020204020204" pitchFamily="34" charset="-122"/>
              </a:rPr>
              <a:t>加速推理</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出题人：刘崇威（博一）</a:t>
            </a:r>
            <a:endParaRPr lang="zh-CN" altLang="en-US"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QQ</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965834929</a:t>
            </a:r>
            <a:endParaRPr lang="en-US" altLang="zh-CN" sz="2000" b="1" dirty="0">
              <a:latin typeface="微软雅黑" panose="020B0503020204020204" pitchFamily="34" charset="-122"/>
              <a:ea typeface="微软雅黑" panose="020B0503020204020204" pitchFamily="34" charset="-122"/>
            </a:endParaRPr>
          </a:p>
          <a:p>
            <a:pPr>
              <a:lnSpc>
                <a:spcPct val="150000"/>
              </a:lnSpc>
            </a:pPr>
            <a:endParaRPr lang="en-US" altLang="zh-CN" sz="2000" b="1" dirty="0">
              <a:latin typeface="微软雅黑" panose="020B0503020204020204" pitchFamily="34" charset="-122"/>
              <a:ea typeface="微软雅黑" panose="020B0503020204020204" pitchFamily="34" charset="-122"/>
            </a:endParaRPr>
          </a:p>
        </p:txBody>
      </p:sp>
      <p:sp>
        <p:nvSpPr>
          <p:cNvPr id="5" name="星形: 五角 4"/>
          <p:cNvSpPr/>
          <p:nvPr/>
        </p:nvSpPr>
        <p:spPr>
          <a:xfrm>
            <a:off x="171449" y="304800"/>
            <a:ext cx="381001" cy="35275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7010252"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3—YOLOX</a:t>
            </a:r>
            <a:r>
              <a:rPr lang="zh-CN" altLang="en-US" sz="3200" dirty="0">
                <a:solidFill>
                  <a:schemeClr val="accent1"/>
                </a:solidFill>
                <a:ea typeface="思源黑体 CN Bold" panose="020B0800000000000000" pitchFamily="34" charset="-122"/>
                <a:cs typeface="+mn-lt"/>
              </a:rPr>
              <a:t>视频流加速推理</a:t>
            </a:r>
            <a:endParaRPr lang="zh-CN" altLang="en-US" sz="3200" dirty="0">
              <a:solidFill>
                <a:schemeClr val="accent1"/>
              </a:solidFill>
              <a:ea typeface="思源黑体 CN Bold" panose="020B0800000000000000" pitchFamily="34" charset="-122"/>
              <a:cs typeface="+mn-lt"/>
            </a:endParaRPr>
          </a:p>
        </p:txBody>
      </p:sp>
      <p:sp>
        <p:nvSpPr>
          <p:cNvPr id="6" name="文本框 5"/>
          <p:cNvSpPr txBox="1"/>
          <p:nvPr/>
        </p:nvSpPr>
        <p:spPr>
          <a:xfrm>
            <a:off x="377904" y="1227263"/>
            <a:ext cx="10572108" cy="584775"/>
          </a:xfrm>
          <a:prstGeom prst="rect">
            <a:avLst/>
          </a:prstGeom>
          <a:noFill/>
        </p:spPr>
        <p:txBody>
          <a:bodyPr wrap="square" rtlCol="0">
            <a:spAutoFit/>
          </a:bodyPr>
          <a:lstStyle/>
          <a:p>
            <a:r>
              <a:rPr kumimoji="1" lang="en-US" altLang="zh-CN" sz="3200" dirty="0"/>
              <a:t>YOLOX</a:t>
            </a:r>
            <a:endParaRPr kumimoji="1" lang="zh-CN" altLang="en-US" sz="3200" dirty="0"/>
          </a:p>
        </p:txBody>
      </p:sp>
      <p:sp>
        <p:nvSpPr>
          <p:cNvPr id="7" name="文本框 6"/>
          <p:cNvSpPr txBox="1"/>
          <p:nvPr/>
        </p:nvSpPr>
        <p:spPr>
          <a:xfrm>
            <a:off x="460097" y="1905358"/>
            <a:ext cx="10273966" cy="646331"/>
          </a:xfrm>
          <a:prstGeom prst="rect">
            <a:avLst/>
          </a:prstGeom>
          <a:noFill/>
        </p:spPr>
        <p:txBody>
          <a:bodyPr wrap="none" rtlCol="0">
            <a:spAutoFit/>
          </a:bodyPr>
          <a:lstStyle/>
          <a:p>
            <a:r>
              <a:rPr kumimoji="1" lang="en-US" altLang="zh-CN" dirty="0"/>
              <a:t>YOLOX</a:t>
            </a:r>
            <a:r>
              <a:rPr kumimoji="1" lang="zh-CN" altLang="en-US" dirty="0"/>
              <a:t>是目前在目标检测领域的尖端检测方法，它被分成了几个不同的</a:t>
            </a:r>
            <a:r>
              <a:rPr kumimoji="1" lang="en-US" altLang="zh-CN" dirty="0"/>
              <a:t>size</a:t>
            </a:r>
            <a:r>
              <a:rPr kumimoji="1" lang="zh-CN" altLang="en-US" dirty="0"/>
              <a:t>以满足不同场景的需求。</a:t>
            </a:r>
            <a:endParaRPr kumimoji="1" lang="en-US" altLang="zh-CN" dirty="0"/>
          </a:p>
          <a:p>
            <a:r>
              <a:rPr kumimoji="1" lang="zh-CN" altLang="en-US" dirty="0"/>
              <a:t>虽然小模型的推理速度很高，但是作者对视频流处理的整体优化并不优秀，还需进一步优化。</a:t>
            </a:r>
            <a:endParaRPr kumimoji="1" lang="zh-CN" altLang="en-US" dirty="0"/>
          </a:p>
        </p:txBody>
      </p:sp>
      <p:pic>
        <p:nvPicPr>
          <p:cNvPr id="8" name="图片 7"/>
          <p:cNvPicPr>
            <a:picLocks noChangeAspect="1"/>
          </p:cNvPicPr>
          <p:nvPr/>
        </p:nvPicPr>
        <p:blipFill>
          <a:blip r:embed="rId1"/>
          <a:stretch>
            <a:fillRect/>
          </a:stretch>
        </p:blipFill>
        <p:spPr>
          <a:xfrm>
            <a:off x="746418" y="2529531"/>
            <a:ext cx="10768672" cy="43284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5779146"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3—YOLOX</a:t>
            </a:r>
            <a:r>
              <a:rPr lang="zh-CN" altLang="en-US" sz="3200" dirty="0">
                <a:solidFill>
                  <a:schemeClr val="accent1"/>
                </a:solidFill>
                <a:ea typeface="思源黑体 CN Bold" panose="020B0800000000000000" pitchFamily="34" charset="-122"/>
                <a:cs typeface="+mn-lt"/>
              </a:rPr>
              <a:t>加速推理</a:t>
            </a:r>
            <a:endParaRPr lang="zh-CN" altLang="en-US" sz="3200" dirty="0">
              <a:solidFill>
                <a:schemeClr val="accent1"/>
              </a:solidFill>
              <a:ea typeface="思源黑体 CN Bold" panose="020B0800000000000000" pitchFamily="34" charset="-122"/>
              <a:cs typeface="+mn-lt"/>
            </a:endParaRPr>
          </a:p>
        </p:txBody>
      </p:sp>
      <p:sp>
        <p:nvSpPr>
          <p:cNvPr id="15" name="文本框 14"/>
          <p:cNvSpPr txBox="1"/>
          <p:nvPr/>
        </p:nvSpPr>
        <p:spPr>
          <a:xfrm>
            <a:off x="462337" y="1623316"/>
            <a:ext cx="6591869" cy="369332"/>
          </a:xfrm>
          <a:prstGeom prst="rect">
            <a:avLst/>
          </a:prstGeom>
          <a:noFill/>
        </p:spPr>
        <p:txBody>
          <a:bodyPr wrap="none" rtlCol="0">
            <a:spAutoFit/>
          </a:bodyPr>
          <a:lstStyle/>
          <a:p>
            <a:r>
              <a:rPr kumimoji="1" lang="en-US" altLang="zh-CN" dirty="0"/>
              <a:t>YOLOX</a:t>
            </a:r>
            <a:r>
              <a:rPr kumimoji="1" lang="zh-CN" altLang="en-US" dirty="0"/>
              <a:t>代码： </a:t>
            </a:r>
            <a:r>
              <a:rPr kumimoji="1" lang="en-US" altLang="zh-CN" dirty="0"/>
              <a:t>https://</a:t>
            </a:r>
            <a:r>
              <a:rPr kumimoji="1" lang="en-US" altLang="zh-CN" dirty="0" err="1"/>
              <a:t>github.com</a:t>
            </a:r>
            <a:r>
              <a:rPr kumimoji="1" lang="en-US" altLang="zh-CN" dirty="0"/>
              <a:t>/</a:t>
            </a:r>
            <a:r>
              <a:rPr kumimoji="1" lang="en-US" altLang="zh-CN" dirty="0" err="1"/>
              <a:t>Megvii-BaseDetection</a:t>
            </a:r>
            <a:r>
              <a:rPr kumimoji="1" lang="en-US" altLang="zh-CN" dirty="0"/>
              <a:t>/YOLOX</a:t>
            </a:r>
            <a:endParaRPr kumimoji="1" lang="zh-CN" altLang="en-US" dirty="0"/>
          </a:p>
        </p:txBody>
      </p:sp>
      <p:sp>
        <p:nvSpPr>
          <p:cNvPr id="18" name="文本框 17"/>
          <p:cNvSpPr txBox="1"/>
          <p:nvPr/>
        </p:nvSpPr>
        <p:spPr>
          <a:xfrm>
            <a:off x="113052" y="3665023"/>
            <a:ext cx="12078948" cy="2308324"/>
          </a:xfrm>
          <a:prstGeom prst="rect">
            <a:avLst/>
          </a:prstGeom>
          <a:noFill/>
        </p:spPr>
        <p:txBody>
          <a:bodyPr wrap="none" rtlCol="0">
            <a:spAutoFit/>
          </a:bodyPr>
          <a:lstStyle/>
          <a:p>
            <a:r>
              <a:rPr kumimoji="1" lang="zh-CN" altLang="en-US" dirty="0"/>
              <a:t>提示：</a:t>
            </a:r>
            <a:endParaRPr kumimoji="1" lang="en-US" altLang="zh-CN" dirty="0"/>
          </a:p>
          <a:p>
            <a:r>
              <a:rPr kumimoji="1" lang="zh-CN" altLang="en-US" dirty="0"/>
              <a:t>可从一下几点入手</a:t>
            </a:r>
            <a:endParaRPr kumimoji="1" lang="en-US" altLang="zh-CN" dirty="0"/>
          </a:p>
          <a:p>
            <a:r>
              <a:rPr kumimoji="1" lang="en-US" altLang="zh-CN" dirty="0"/>
              <a:t>1</a:t>
            </a:r>
            <a:r>
              <a:rPr kumimoji="1" lang="zh-CN" altLang="en-US" dirty="0"/>
              <a:t>）从</a:t>
            </a:r>
            <a:r>
              <a:rPr kumimoji="1" lang="en-US" altLang="zh-CN" dirty="0"/>
              <a:t>python</a:t>
            </a:r>
            <a:r>
              <a:rPr kumimoji="1" lang="zh-CN" altLang="en-US" dirty="0"/>
              <a:t>代码层面入手：删除不必要的封装</a:t>
            </a:r>
            <a:endParaRPr kumimoji="1" lang="en-US" altLang="zh-CN" dirty="0"/>
          </a:p>
          <a:p>
            <a:r>
              <a:rPr kumimoji="1" lang="en-US" altLang="zh-CN" dirty="0"/>
              <a:t>2</a:t>
            </a:r>
            <a:r>
              <a:rPr kumimoji="1" lang="zh-CN" altLang="en-US" dirty="0"/>
              <a:t>）从模型推理层面入手：使用</a:t>
            </a:r>
            <a:r>
              <a:rPr kumimoji="1" lang="en-US" altLang="zh-CN" dirty="0" err="1"/>
              <a:t>TensorRT</a:t>
            </a:r>
            <a:r>
              <a:rPr kumimoji="1" lang="zh-CN" altLang="en-US" dirty="0"/>
              <a:t>加速，资料</a:t>
            </a:r>
            <a:endParaRPr kumimoji="1" lang="en-US" altLang="zh-CN" dirty="0"/>
          </a:p>
          <a:p>
            <a:r>
              <a:rPr lang="zh-CN" altLang="en-US" dirty="0">
                <a:hlinkClick r:id="rId1"/>
              </a:rPr>
              <a:t>详解</a:t>
            </a:r>
            <a:r>
              <a:rPr lang="en-US" altLang="zh-CN" dirty="0">
                <a:hlinkClick r:id="rId1"/>
              </a:rPr>
              <a:t>TensorRT</a:t>
            </a:r>
            <a:r>
              <a:rPr lang="zh-CN" altLang="en-US" dirty="0">
                <a:hlinkClick r:id="rId1"/>
              </a:rPr>
              <a:t>的</a:t>
            </a:r>
            <a:r>
              <a:rPr lang="en-US" altLang="zh-CN" dirty="0">
                <a:hlinkClick r:id="rId1"/>
              </a:rPr>
              <a:t>C++/Python</a:t>
            </a:r>
            <a:r>
              <a:rPr lang="zh-CN" altLang="en-US" dirty="0">
                <a:hlinkClick r:id="rId1"/>
              </a:rPr>
              <a:t>高性能部署，实战应用到项目</a:t>
            </a:r>
            <a:r>
              <a:rPr lang="en-US" altLang="zh-CN" dirty="0">
                <a:hlinkClick r:id="rId1"/>
              </a:rPr>
              <a:t>_</a:t>
            </a:r>
            <a:r>
              <a:rPr lang="zh-CN" altLang="en-US" dirty="0">
                <a:hlinkClick r:id="rId1"/>
              </a:rPr>
              <a:t>哔哩哔哩</a:t>
            </a:r>
            <a:r>
              <a:rPr lang="en-US" altLang="zh-CN" dirty="0">
                <a:hlinkClick r:id="rId1"/>
              </a:rPr>
              <a:t>_bilibili</a:t>
            </a:r>
            <a:endParaRPr lang="en-US" altLang="zh-CN" dirty="0"/>
          </a:p>
          <a:p>
            <a:r>
              <a:rPr kumimoji="1" lang="en-US" altLang="zh-CN" dirty="0"/>
              <a:t>3</a:t>
            </a:r>
            <a:r>
              <a:rPr kumimoji="1" lang="zh-CN" altLang="en-US" dirty="0"/>
              <a:t>）从架构层面入手：使用多进程并行处理，一个进程读流，一个进程推理</a:t>
            </a:r>
            <a:endParaRPr kumimoji="1" lang="en-US" altLang="zh-CN" dirty="0"/>
          </a:p>
          <a:p>
            <a:r>
              <a:rPr kumimoji="1" lang="en-US" altLang="zh-CN" dirty="0"/>
              <a:t>4</a:t>
            </a:r>
            <a:r>
              <a:rPr kumimoji="1" lang="zh-CN" altLang="en-US" dirty="0"/>
              <a:t>）利用</a:t>
            </a:r>
            <a:r>
              <a:rPr kumimoji="1" lang="en-US" altLang="zh-CN" dirty="0" err="1"/>
              <a:t>Cython</a:t>
            </a:r>
            <a:r>
              <a:rPr kumimoji="1" lang="zh-CN" altLang="en-US" dirty="0"/>
              <a:t>做代码运行加速（偏难），资料</a:t>
            </a:r>
            <a:endParaRPr kumimoji="1" lang="en-US" altLang="zh-CN" dirty="0"/>
          </a:p>
          <a:p>
            <a:r>
              <a:rPr lang="en-US" altLang="zh-CN" dirty="0">
                <a:hlinkClick r:id="rId2"/>
              </a:rPr>
              <a:t>《Cython</a:t>
            </a:r>
            <a:r>
              <a:rPr lang="zh-CN" altLang="en-US" dirty="0">
                <a:hlinkClick r:id="rId2"/>
              </a:rPr>
              <a:t>系列</a:t>
            </a:r>
            <a:r>
              <a:rPr lang="en-US" altLang="zh-CN" dirty="0">
                <a:hlinkClick r:id="rId2"/>
              </a:rPr>
              <a:t>》1. Cython </a:t>
            </a:r>
            <a:r>
              <a:rPr lang="zh-CN" altLang="en-US" dirty="0">
                <a:hlinkClick r:id="rId2"/>
              </a:rPr>
              <a:t>是什么？为什么要有 </a:t>
            </a:r>
            <a:r>
              <a:rPr lang="en-US" altLang="zh-CN" dirty="0">
                <a:hlinkClick r:id="rId2"/>
              </a:rPr>
              <a:t>Cython</a:t>
            </a:r>
            <a:r>
              <a:rPr lang="zh-CN" altLang="en-US" dirty="0">
                <a:hlinkClick r:id="rId2"/>
              </a:rPr>
              <a:t>？为什么我们要用 </a:t>
            </a:r>
            <a:r>
              <a:rPr lang="en-US" altLang="zh-CN" dirty="0">
                <a:hlinkClick r:id="rId2"/>
              </a:rPr>
              <a:t>Cython</a:t>
            </a:r>
            <a:r>
              <a:rPr lang="zh-CN" altLang="en-US" dirty="0">
                <a:hlinkClick r:id="rId2"/>
              </a:rPr>
              <a:t>？ </a:t>
            </a:r>
            <a:r>
              <a:rPr lang="en-US" altLang="zh-CN" dirty="0">
                <a:hlinkClick r:id="rId2"/>
              </a:rPr>
              <a:t>- </a:t>
            </a:r>
            <a:r>
              <a:rPr lang="zh-CN" altLang="en-US" dirty="0">
                <a:hlinkClick r:id="rId2"/>
              </a:rPr>
              <a:t>古明地盆 </a:t>
            </a:r>
            <a:r>
              <a:rPr lang="en-US" altLang="zh-CN" dirty="0">
                <a:hlinkClick r:id="rId2"/>
              </a:rPr>
              <a:t>- </a:t>
            </a:r>
            <a:r>
              <a:rPr lang="zh-CN" altLang="en-US" dirty="0">
                <a:hlinkClick r:id="rId2"/>
              </a:rPr>
              <a:t>博客园 </a:t>
            </a:r>
            <a:r>
              <a:rPr lang="en-US" altLang="zh-CN" dirty="0">
                <a:hlinkClick r:id="rId2"/>
              </a:rPr>
              <a:t>(cnblogs.com)</a:t>
            </a:r>
            <a:endParaRPr kumimoji="1" lang="zh-CN" altLang="en-US" dirty="0"/>
          </a:p>
        </p:txBody>
      </p:sp>
      <p:sp>
        <p:nvSpPr>
          <p:cNvPr id="21" name="文本框 20"/>
          <p:cNvSpPr txBox="1"/>
          <p:nvPr/>
        </p:nvSpPr>
        <p:spPr>
          <a:xfrm>
            <a:off x="518191" y="2228671"/>
            <a:ext cx="11155618" cy="1200329"/>
          </a:xfrm>
          <a:prstGeom prst="rect">
            <a:avLst/>
          </a:prstGeom>
          <a:noFill/>
        </p:spPr>
        <p:txBody>
          <a:bodyPr wrap="none" rtlCol="0">
            <a:spAutoFit/>
          </a:bodyPr>
          <a:lstStyle/>
          <a:p>
            <a:r>
              <a:rPr kumimoji="1" lang="zh-CN" altLang="en-US" dirty="0"/>
              <a:t>要求：</a:t>
            </a:r>
            <a:endParaRPr kumimoji="1" lang="en-US" altLang="zh-CN" dirty="0"/>
          </a:p>
          <a:p>
            <a:r>
              <a:rPr kumimoji="1" lang="zh-CN" altLang="en-US" dirty="0"/>
              <a:t>下载</a:t>
            </a:r>
            <a:r>
              <a:rPr kumimoji="1" lang="en-US" altLang="zh-CN" dirty="0"/>
              <a:t>YOLOX</a:t>
            </a:r>
            <a:r>
              <a:rPr kumimoji="1" lang="zh-CN" altLang="en-US" dirty="0"/>
              <a:t>源码和预训练模型（推荐最小的</a:t>
            </a:r>
            <a:r>
              <a:rPr kumimoji="1" lang="en-US" altLang="zh-CN" dirty="0"/>
              <a:t>nano</a:t>
            </a:r>
            <a:r>
              <a:rPr kumimoji="1" lang="zh-CN" altLang="en-US" dirty="0"/>
              <a:t>），在一个有</a:t>
            </a:r>
            <a:r>
              <a:rPr kumimoji="1" lang="en-US" altLang="zh-CN" dirty="0"/>
              <a:t>N</a:t>
            </a:r>
            <a:r>
              <a:rPr kumimoji="1" lang="zh-CN" altLang="en-US" dirty="0"/>
              <a:t>卡的电脑上跑通视频流推理的</a:t>
            </a:r>
            <a:r>
              <a:rPr kumimoji="1" lang="en-US" altLang="zh-CN" dirty="0"/>
              <a:t>demo</a:t>
            </a:r>
            <a:r>
              <a:rPr kumimoji="1" lang="zh-CN" altLang="en-US" dirty="0"/>
              <a:t>。</a:t>
            </a:r>
            <a:endParaRPr kumimoji="1" lang="en-US" altLang="zh-CN" dirty="0"/>
          </a:p>
          <a:p>
            <a:r>
              <a:rPr kumimoji="1" lang="zh-CN" altLang="en-US" dirty="0"/>
              <a:t>被推理的视频要求长度</a:t>
            </a:r>
            <a:r>
              <a:rPr kumimoji="1" lang="en-US" altLang="zh-CN" b="1" dirty="0"/>
              <a:t>5</a:t>
            </a:r>
            <a:r>
              <a:rPr kumimoji="1" lang="zh-CN" altLang="en-US" b="1" dirty="0"/>
              <a:t>分钟</a:t>
            </a:r>
            <a:r>
              <a:rPr kumimoji="1" lang="zh-CN" altLang="en-US" dirty="0"/>
              <a:t>左右，要求在相同设备上，相同推理分辨率下，相同模型（精度可以不同）下，</a:t>
            </a:r>
            <a:endParaRPr kumimoji="1" lang="en-US" altLang="zh-CN" dirty="0"/>
          </a:p>
          <a:p>
            <a:r>
              <a:rPr kumimoji="1" lang="zh-CN" altLang="en-US" dirty="0"/>
              <a:t>你改进的推理程序速度至少是原版的</a:t>
            </a:r>
            <a:r>
              <a:rPr kumimoji="1" lang="en-US" altLang="zh-CN" b="1" dirty="0"/>
              <a:t>1.5</a:t>
            </a:r>
            <a:r>
              <a:rPr kumimoji="1" lang="zh-CN" altLang="en-US" b="1" dirty="0"/>
              <a:t>倍</a:t>
            </a:r>
            <a:r>
              <a:rPr kumimoji="1" lang="zh-CN" altLang="en-US" dirty="0"/>
              <a:t>，有能力者可以挑战</a:t>
            </a:r>
            <a:r>
              <a:rPr kumimoji="1" lang="en-US" altLang="zh-CN" dirty="0"/>
              <a:t>2</a:t>
            </a:r>
            <a:r>
              <a:rPr kumimoji="1" lang="zh-CN" altLang="en-US" dirty="0"/>
              <a:t>到</a:t>
            </a:r>
            <a:r>
              <a:rPr kumimoji="1" lang="en-US" altLang="zh-CN" dirty="0"/>
              <a:t>3</a:t>
            </a:r>
            <a:r>
              <a:rPr kumimoji="1" lang="zh-CN" altLang="en-US" dirty="0"/>
              <a:t>倍。</a:t>
            </a:r>
            <a:endParaRPr kumimoji="1" lang="zh-CN" altLang="en-US" dirty="0"/>
          </a:p>
        </p:txBody>
      </p:sp>
      <p:sp>
        <p:nvSpPr>
          <p:cNvPr id="2" name="文本框 1"/>
          <p:cNvSpPr txBox="1"/>
          <p:nvPr/>
        </p:nvSpPr>
        <p:spPr>
          <a:xfrm>
            <a:off x="113052" y="6269260"/>
            <a:ext cx="3602268" cy="369332"/>
          </a:xfrm>
          <a:prstGeom prst="rect">
            <a:avLst/>
          </a:prstGeom>
          <a:noFill/>
        </p:spPr>
        <p:txBody>
          <a:bodyPr wrap="none" rtlCol="0">
            <a:spAutoFit/>
          </a:bodyPr>
          <a:lstStyle/>
          <a:p>
            <a:r>
              <a:rPr kumimoji="1" lang="zh-CN" altLang="en-US" dirty="0"/>
              <a:t>联系方式：</a:t>
            </a:r>
            <a:r>
              <a:rPr kumimoji="1" lang="en-US" altLang="zh-CN" dirty="0"/>
              <a:t>QQ</a:t>
            </a:r>
            <a:r>
              <a:rPr kumimoji="1" lang="zh-CN" altLang="en-US" dirty="0"/>
              <a:t> </a:t>
            </a:r>
            <a:r>
              <a:rPr kumimoji="1" lang="en-US" altLang="zh-CN" dirty="0"/>
              <a:t>965834929</a:t>
            </a:r>
            <a:r>
              <a:rPr kumimoji="1" lang="zh-CN" altLang="en-US" dirty="0"/>
              <a:t> 刘崇威</a:t>
            </a:r>
            <a:endParaRPr kumimoji="1"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6203942"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（难）课题</a:t>
            </a:r>
            <a:r>
              <a:rPr lang="en-US" altLang="zh-CN" sz="3200" dirty="0">
                <a:solidFill>
                  <a:schemeClr val="accent1"/>
                </a:solidFill>
                <a:ea typeface="思源黑体 CN Bold" panose="020B0800000000000000" pitchFamily="34" charset="-122"/>
                <a:cs typeface="+mn-lt"/>
              </a:rPr>
              <a:t>4—</a:t>
            </a:r>
            <a:r>
              <a:rPr lang="en-US" altLang="zh-CN" sz="3200" dirty="0" err="1">
                <a:solidFill>
                  <a:schemeClr val="accent1"/>
                </a:solidFill>
                <a:ea typeface="思源黑体 CN Bold" panose="020B0800000000000000" pitchFamily="34" charset="-122"/>
                <a:cs typeface="+mn-lt"/>
              </a:rPr>
              <a:t>ByteTrack</a:t>
            </a:r>
            <a:r>
              <a:rPr lang="zh-CN" altLang="en-US" sz="3200" dirty="0">
                <a:solidFill>
                  <a:schemeClr val="accent1"/>
                </a:solidFill>
                <a:ea typeface="思源黑体 CN Bold" panose="020B0800000000000000" pitchFamily="34" charset="-122"/>
                <a:cs typeface="+mn-lt"/>
              </a:rPr>
              <a:t>加速推理</a:t>
            </a:r>
            <a:endParaRPr lang="zh-CN" altLang="en-US" sz="3200" dirty="0">
              <a:solidFill>
                <a:schemeClr val="accent1"/>
              </a:solidFill>
              <a:ea typeface="思源黑体 CN Bold" panose="020B0800000000000000" pitchFamily="34" charset="-122"/>
              <a:cs typeface="+mn-lt"/>
            </a:endParaRPr>
          </a:p>
        </p:txBody>
      </p:sp>
      <p:sp>
        <p:nvSpPr>
          <p:cNvPr id="9" name="文本框 8"/>
          <p:cNvSpPr txBox="1"/>
          <p:nvPr/>
        </p:nvSpPr>
        <p:spPr>
          <a:xfrm>
            <a:off x="501008" y="1314977"/>
            <a:ext cx="10572108" cy="584775"/>
          </a:xfrm>
          <a:prstGeom prst="rect">
            <a:avLst/>
          </a:prstGeom>
          <a:noFill/>
        </p:spPr>
        <p:txBody>
          <a:bodyPr wrap="square" rtlCol="0">
            <a:spAutoFit/>
          </a:bodyPr>
          <a:lstStyle/>
          <a:p>
            <a:r>
              <a:rPr kumimoji="1" lang="en-US" altLang="zh-CN" sz="3200" dirty="0" err="1"/>
              <a:t>ByteTrack</a:t>
            </a:r>
            <a:endParaRPr kumimoji="1" lang="zh-CN" altLang="en-US" sz="3200" dirty="0"/>
          </a:p>
        </p:txBody>
      </p:sp>
      <p:sp>
        <p:nvSpPr>
          <p:cNvPr id="10" name="文本框 9"/>
          <p:cNvSpPr txBox="1"/>
          <p:nvPr/>
        </p:nvSpPr>
        <p:spPr>
          <a:xfrm>
            <a:off x="501009" y="1852288"/>
            <a:ext cx="10572107" cy="646331"/>
          </a:xfrm>
          <a:prstGeom prst="rect">
            <a:avLst/>
          </a:prstGeom>
          <a:noFill/>
        </p:spPr>
        <p:txBody>
          <a:bodyPr wrap="square" rtlCol="0">
            <a:spAutoFit/>
          </a:bodyPr>
          <a:lstStyle/>
          <a:p>
            <a:r>
              <a:rPr kumimoji="1" lang="zh-CN" altLang="en-US" dirty="0"/>
              <a:t>其由</a:t>
            </a:r>
            <a:r>
              <a:rPr kumimoji="1" lang="en-US" altLang="zh-CN" dirty="0"/>
              <a:t>YOLOX</a:t>
            </a:r>
            <a:r>
              <a:rPr kumimoji="1" lang="zh-CN" altLang="en-US" dirty="0"/>
              <a:t>和</a:t>
            </a:r>
            <a:r>
              <a:rPr kumimoji="1" lang="en-US" altLang="zh-CN" dirty="0"/>
              <a:t>BYTE</a:t>
            </a:r>
            <a:r>
              <a:rPr kumimoji="1" lang="zh-CN" altLang="en-US" dirty="0"/>
              <a:t>两部分组成，</a:t>
            </a:r>
            <a:r>
              <a:rPr kumimoji="1" lang="en-US" altLang="zh-CN" dirty="0"/>
              <a:t>BYTE</a:t>
            </a:r>
            <a:r>
              <a:rPr kumimoji="1" lang="zh-CN" altLang="en-US" dirty="0"/>
              <a:t>即为多目标跟踪模块，实现方面是纯</a:t>
            </a:r>
            <a:r>
              <a:rPr kumimoji="1" lang="en-US" altLang="zh-CN" dirty="0"/>
              <a:t>NumPy</a:t>
            </a:r>
            <a:r>
              <a:rPr kumimoji="1" lang="zh-CN" altLang="en-US" dirty="0"/>
              <a:t>的</a:t>
            </a:r>
            <a:r>
              <a:rPr kumimoji="1" lang="en-US" altLang="zh-CN" dirty="0"/>
              <a:t>python</a:t>
            </a:r>
            <a:r>
              <a:rPr kumimoji="1" lang="zh-CN" altLang="en-US" dirty="0"/>
              <a:t>代码，虽说速度与同类方法相比大幅提升，但是仍有很大优化空间。</a:t>
            </a:r>
            <a:endParaRPr kumimoji="1" lang="zh-CN" altLang="en-US" dirty="0"/>
          </a:p>
        </p:txBody>
      </p:sp>
      <p:pic>
        <p:nvPicPr>
          <p:cNvPr id="11" name="图片 10"/>
          <p:cNvPicPr>
            <a:picLocks noChangeAspect="1"/>
          </p:cNvPicPr>
          <p:nvPr/>
        </p:nvPicPr>
        <p:blipFill>
          <a:blip r:embed="rId1"/>
          <a:stretch>
            <a:fillRect/>
          </a:stretch>
        </p:blipFill>
        <p:spPr>
          <a:xfrm>
            <a:off x="2830324" y="2543488"/>
            <a:ext cx="5511456" cy="4095104"/>
          </a:xfrm>
          <a:prstGeom prst="rect">
            <a:avLst/>
          </a:prstGeom>
        </p:spPr>
      </p:pic>
      <p:sp>
        <p:nvSpPr>
          <p:cNvPr id="12" name="文本框 11"/>
          <p:cNvSpPr txBox="1"/>
          <p:nvPr/>
        </p:nvSpPr>
        <p:spPr>
          <a:xfrm>
            <a:off x="2301310" y="6498795"/>
            <a:ext cx="8283037" cy="369332"/>
          </a:xfrm>
          <a:prstGeom prst="rect">
            <a:avLst/>
          </a:prstGeom>
          <a:noFill/>
        </p:spPr>
        <p:txBody>
          <a:bodyPr wrap="none" rtlCol="0">
            <a:spAutoFit/>
          </a:bodyPr>
          <a:lstStyle/>
          <a:p>
            <a:r>
              <a:rPr kumimoji="1" lang="zh-CN" altLang="en-US" dirty="0"/>
              <a:t>相比于其他方法，其在精度（</a:t>
            </a:r>
            <a:r>
              <a:rPr kumimoji="1" lang="en-US" altLang="zh-CN" dirty="0"/>
              <a:t>MOTA</a:t>
            </a:r>
            <a:r>
              <a:rPr kumimoji="1" lang="zh-CN" altLang="en-US" dirty="0"/>
              <a:t>）和速度两方面都达到了目前的顶尖水平</a:t>
            </a:r>
            <a:endParaRPr kumimoji="1"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6203942"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（难）课题</a:t>
            </a:r>
            <a:r>
              <a:rPr lang="en-US" altLang="zh-CN" sz="3200" dirty="0">
                <a:solidFill>
                  <a:schemeClr val="accent1"/>
                </a:solidFill>
                <a:ea typeface="思源黑体 CN Bold" panose="020B0800000000000000" pitchFamily="34" charset="-122"/>
                <a:cs typeface="+mn-lt"/>
              </a:rPr>
              <a:t>4—</a:t>
            </a:r>
            <a:r>
              <a:rPr lang="en-US" altLang="zh-CN" sz="3200" dirty="0" err="1">
                <a:solidFill>
                  <a:schemeClr val="accent1"/>
                </a:solidFill>
                <a:ea typeface="思源黑体 CN Bold" panose="020B0800000000000000" pitchFamily="34" charset="-122"/>
                <a:cs typeface="+mn-lt"/>
              </a:rPr>
              <a:t>ByteTrack</a:t>
            </a:r>
            <a:r>
              <a:rPr lang="zh-CN" altLang="en-US" sz="3200" dirty="0">
                <a:solidFill>
                  <a:schemeClr val="accent1"/>
                </a:solidFill>
                <a:ea typeface="思源黑体 CN Bold" panose="020B0800000000000000" pitchFamily="34" charset="-122"/>
                <a:cs typeface="+mn-lt"/>
              </a:rPr>
              <a:t>加速推理</a:t>
            </a:r>
            <a:endParaRPr lang="zh-CN" altLang="en-US" sz="3200" dirty="0">
              <a:solidFill>
                <a:schemeClr val="accent1"/>
              </a:solidFill>
              <a:ea typeface="思源黑体 CN Bold" panose="020B0800000000000000" pitchFamily="34" charset="-122"/>
              <a:cs typeface="+mn-lt"/>
            </a:endParaRPr>
          </a:p>
        </p:txBody>
      </p:sp>
      <p:sp>
        <p:nvSpPr>
          <p:cNvPr id="7" name="文本框 6"/>
          <p:cNvSpPr txBox="1"/>
          <p:nvPr/>
        </p:nvSpPr>
        <p:spPr>
          <a:xfrm>
            <a:off x="462337" y="1623316"/>
            <a:ext cx="11872161" cy="369332"/>
          </a:xfrm>
          <a:prstGeom prst="rect">
            <a:avLst/>
          </a:prstGeom>
          <a:noFill/>
        </p:spPr>
        <p:txBody>
          <a:bodyPr wrap="none" rtlCol="0">
            <a:spAutoFit/>
          </a:bodyPr>
          <a:lstStyle/>
          <a:p>
            <a:r>
              <a:rPr kumimoji="1" lang="en-US" altLang="zh-CN" dirty="0" err="1"/>
              <a:t>ByteTrack</a:t>
            </a:r>
            <a:r>
              <a:rPr kumimoji="1" lang="zh-CN" altLang="en-US" dirty="0"/>
              <a:t>代码： </a:t>
            </a:r>
            <a:r>
              <a:rPr lang="en-US" altLang="zh-CN" dirty="0">
                <a:hlinkClick r:id="rId1"/>
              </a:rPr>
              <a:t>ifzhang/ByteTrack: ByteTrack: Multi-Object Tracking by Associating Every Detection Box (github.com)</a:t>
            </a:r>
            <a:endParaRPr kumimoji="1" lang="zh-CN" altLang="en-US" dirty="0"/>
          </a:p>
        </p:txBody>
      </p:sp>
      <p:sp>
        <p:nvSpPr>
          <p:cNvPr id="8" name="文本框 7"/>
          <p:cNvSpPr txBox="1"/>
          <p:nvPr/>
        </p:nvSpPr>
        <p:spPr>
          <a:xfrm>
            <a:off x="255550" y="3850212"/>
            <a:ext cx="12078948" cy="2308324"/>
          </a:xfrm>
          <a:prstGeom prst="rect">
            <a:avLst/>
          </a:prstGeom>
          <a:noFill/>
        </p:spPr>
        <p:txBody>
          <a:bodyPr wrap="none" rtlCol="0">
            <a:spAutoFit/>
          </a:bodyPr>
          <a:lstStyle/>
          <a:p>
            <a:r>
              <a:rPr kumimoji="1" lang="zh-CN" altLang="en-US" dirty="0"/>
              <a:t>提示：</a:t>
            </a:r>
            <a:endParaRPr kumimoji="1" lang="en-US" altLang="zh-CN" dirty="0"/>
          </a:p>
          <a:p>
            <a:r>
              <a:rPr kumimoji="1" lang="zh-CN" altLang="en-US" dirty="0"/>
              <a:t>可从一下几点入手</a:t>
            </a:r>
            <a:endParaRPr kumimoji="1" lang="en-US" altLang="zh-CN" dirty="0"/>
          </a:p>
          <a:p>
            <a:r>
              <a:rPr kumimoji="1" lang="en-US" altLang="zh-CN" dirty="0"/>
              <a:t>1</a:t>
            </a:r>
            <a:r>
              <a:rPr kumimoji="1" lang="zh-CN" altLang="en-US" dirty="0"/>
              <a:t>）从</a:t>
            </a:r>
            <a:r>
              <a:rPr kumimoji="1" lang="en-US" altLang="zh-CN" dirty="0"/>
              <a:t>python</a:t>
            </a:r>
            <a:r>
              <a:rPr kumimoji="1" lang="zh-CN" altLang="en-US" dirty="0"/>
              <a:t>代码层面入手：删除不必要的封装</a:t>
            </a:r>
            <a:endParaRPr kumimoji="1" lang="en-US" altLang="zh-CN" dirty="0"/>
          </a:p>
          <a:p>
            <a:r>
              <a:rPr kumimoji="1" lang="en-US" altLang="zh-CN" dirty="0"/>
              <a:t>2</a:t>
            </a:r>
            <a:r>
              <a:rPr kumimoji="1" lang="zh-CN" altLang="en-US" dirty="0"/>
              <a:t>）从优化卡尔曼滤波入手，资料</a:t>
            </a:r>
            <a:r>
              <a:rPr lang="zh-CN" altLang="en-US" dirty="0">
                <a:hlinkClick r:id="rId2"/>
              </a:rPr>
              <a:t>卡尔曼滤波 </a:t>
            </a:r>
            <a:r>
              <a:rPr lang="en-US" altLang="zh-CN" dirty="0">
                <a:hlinkClick r:id="rId2"/>
              </a:rPr>
              <a:t>- </a:t>
            </a:r>
            <a:r>
              <a:rPr lang="zh-CN" altLang="en-US" dirty="0">
                <a:hlinkClick r:id="rId2"/>
              </a:rPr>
              <a:t>维基百科，自由的百科全书 </a:t>
            </a:r>
            <a:r>
              <a:rPr lang="en-US" altLang="zh-CN" dirty="0">
                <a:hlinkClick r:id="rId2"/>
              </a:rPr>
              <a:t>(wikipedia.org)</a:t>
            </a:r>
            <a:endParaRPr kumimoji="1" lang="en-US" altLang="zh-CN" dirty="0"/>
          </a:p>
          <a:p>
            <a:r>
              <a:rPr kumimoji="1" lang="en-US" altLang="zh-CN" dirty="0"/>
              <a:t>3</a:t>
            </a:r>
            <a:r>
              <a:rPr kumimoji="1" lang="zh-CN" altLang="en-US" dirty="0"/>
              <a:t>）从</a:t>
            </a:r>
            <a:r>
              <a:rPr kumimoji="1" lang="en-US" altLang="zh-CN" dirty="0"/>
              <a:t>GPU</a:t>
            </a:r>
            <a:r>
              <a:rPr kumimoji="1" lang="zh-CN" altLang="en-US" dirty="0"/>
              <a:t>加速入手，利用</a:t>
            </a:r>
            <a:r>
              <a:rPr kumimoji="1" lang="en-US" altLang="zh-CN" dirty="0" err="1"/>
              <a:t>CuPy</a:t>
            </a:r>
            <a:r>
              <a:rPr kumimoji="1" lang="zh-CN" altLang="en-US" dirty="0"/>
              <a:t>代替</a:t>
            </a:r>
            <a:r>
              <a:rPr kumimoji="1" lang="en-US" altLang="zh-CN" dirty="0" err="1"/>
              <a:t>Numpy</a:t>
            </a:r>
            <a:r>
              <a:rPr kumimoji="1" lang="zh-CN" altLang="en-US" dirty="0"/>
              <a:t>，资料</a:t>
            </a:r>
            <a:r>
              <a:rPr lang="en-US" altLang="zh-CN" dirty="0">
                <a:hlinkClick r:id="rId3"/>
              </a:rPr>
              <a:t>CuPy: NumPy &amp; SciPy for GPU</a:t>
            </a:r>
            <a:endParaRPr lang="en-US" altLang="zh-CN" dirty="0"/>
          </a:p>
          <a:p>
            <a:r>
              <a:rPr kumimoji="1" lang="en-US" altLang="zh-CN" dirty="0"/>
              <a:t>4</a:t>
            </a:r>
            <a:r>
              <a:rPr kumimoji="1" lang="zh-CN" altLang="en-US" dirty="0"/>
              <a:t>）从数据结构入手，利用二维数组代替原始的实例数据结构</a:t>
            </a:r>
            <a:endParaRPr kumimoji="1" lang="en-US" altLang="zh-CN" dirty="0"/>
          </a:p>
          <a:p>
            <a:r>
              <a:rPr kumimoji="1" lang="en-US" altLang="zh-CN" dirty="0"/>
              <a:t>4</a:t>
            </a:r>
            <a:r>
              <a:rPr kumimoji="1" lang="zh-CN" altLang="en-US" dirty="0"/>
              <a:t>）利用</a:t>
            </a:r>
            <a:r>
              <a:rPr kumimoji="1" lang="en-US" altLang="zh-CN" dirty="0" err="1"/>
              <a:t>Cython</a:t>
            </a:r>
            <a:r>
              <a:rPr kumimoji="1" lang="zh-CN" altLang="en-US" dirty="0"/>
              <a:t>做代码运行加速（偏难），资料</a:t>
            </a:r>
            <a:endParaRPr kumimoji="1" lang="en-US" altLang="zh-CN" dirty="0"/>
          </a:p>
          <a:p>
            <a:r>
              <a:rPr lang="en-US" altLang="zh-CN" dirty="0">
                <a:hlinkClick r:id="rId4"/>
              </a:rPr>
              <a:t>《Cython</a:t>
            </a:r>
            <a:r>
              <a:rPr lang="zh-CN" altLang="en-US" dirty="0">
                <a:hlinkClick r:id="rId4"/>
              </a:rPr>
              <a:t>系列</a:t>
            </a:r>
            <a:r>
              <a:rPr lang="en-US" altLang="zh-CN" dirty="0">
                <a:hlinkClick r:id="rId4"/>
              </a:rPr>
              <a:t>》1. Cython </a:t>
            </a:r>
            <a:r>
              <a:rPr lang="zh-CN" altLang="en-US" dirty="0">
                <a:hlinkClick r:id="rId4"/>
              </a:rPr>
              <a:t>是什么？为什么要有 </a:t>
            </a:r>
            <a:r>
              <a:rPr lang="en-US" altLang="zh-CN" dirty="0">
                <a:hlinkClick r:id="rId4"/>
              </a:rPr>
              <a:t>Cython</a:t>
            </a:r>
            <a:r>
              <a:rPr lang="zh-CN" altLang="en-US" dirty="0">
                <a:hlinkClick r:id="rId4"/>
              </a:rPr>
              <a:t>？为什么我们要用 </a:t>
            </a:r>
            <a:r>
              <a:rPr lang="en-US" altLang="zh-CN" dirty="0">
                <a:hlinkClick r:id="rId4"/>
              </a:rPr>
              <a:t>Cython</a:t>
            </a:r>
            <a:r>
              <a:rPr lang="zh-CN" altLang="en-US" dirty="0">
                <a:hlinkClick r:id="rId4"/>
              </a:rPr>
              <a:t>？ </a:t>
            </a:r>
            <a:r>
              <a:rPr lang="en-US" altLang="zh-CN" dirty="0">
                <a:hlinkClick r:id="rId4"/>
              </a:rPr>
              <a:t>- </a:t>
            </a:r>
            <a:r>
              <a:rPr lang="zh-CN" altLang="en-US" dirty="0">
                <a:hlinkClick r:id="rId4"/>
              </a:rPr>
              <a:t>古明地盆 </a:t>
            </a:r>
            <a:r>
              <a:rPr lang="en-US" altLang="zh-CN" dirty="0">
                <a:hlinkClick r:id="rId4"/>
              </a:rPr>
              <a:t>- </a:t>
            </a:r>
            <a:r>
              <a:rPr lang="zh-CN" altLang="en-US" dirty="0">
                <a:hlinkClick r:id="rId4"/>
              </a:rPr>
              <a:t>博客园 </a:t>
            </a:r>
            <a:r>
              <a:rPr lang="en-US" altLang="zh-CN" dirty="0">
                <a:hlinkClick r:id="rId4"/>
              </a:rPr>
              <a:t>(cnblogs.com)</a:t>
            </a:r>
            <a:endParaRPr kumimoji="1" lang="zh-CN" altLang="en-US" dirty="0"/>
          </a:p>
        </p:txBody>
      </p:sp>
      <p:sp>
        <p:nvSpPr>
          <p:cNvPr id="13" name="文本框 12"/>
          <p:cNvSpPr txBox="1"/>
          <p:nvPr/>
        </p:nvSpPr>
        <p:spPr>
          <a:xfrm>
            <a:off x="585627" y="2182766"/>
            <a:ext cx="10698763" cy="1477328"/>
          </a:xfrm>
          <a:prstGeom prst="rect">
            <a:avLst/>
          </a:prstGeom>
          <a:noFill/>
        </p:spPr>
        <p:txBody>
          <a:bodyPr wrap="none" rtlCol="0">
            <a:spAutoFit/>
          </a:bodyPr>
          <a:lstStyle/>
          <a:p>
            <a:r>
              <a:rPr kumimoji="1" lang="zh-CN" altLang="en-US" dirty="0"/>
              <a:t>要求：</a:t>
            </a:r>
            <a:endParaRPr kumimoji="1" lang="en-US" altLang="zh-CN" dirty="0"/>
          </a:p>
          <a:p>
            <a:r>
              <a:rPr kumimoji="1" lang="zh-CN" altLang="en-US" dirty="0"/>
              <a:t>下载</a:t>
            </a:r>
            <a:r>
              <a:rPr kumimoji="1" lang="en-US" altLang="zh-CN" dirty="0" err="1"/>
              <a:t>ByteTrack</a:t>
            </a:r>
            <a:r>
              <a:rPr kumimoji="1" lang="zh-CN" altLang="en-US" dirty="0"/>
              <a:t>源码和预训练模型（推荐最小的</a:t>
            </a:r>
            <a:r>
              <a:rPr kumimoji="1" lang="en-US" altLang="zh-CN" dirty="0"/>
              <a:t>nano</a:t>
            </a:r>
            <a:r>
              <a:rPr kumimoji="1" lang="zh-CN" altLang="en-US" dirty="0"/>
              <a:t>），在一个有</a:t>
            </a:r>
            <a:r>
              <a:rPr kumimoji="1" lang="en-US" altLang="zh-CN" dirty="0"/>
              <a:t>N</a:t>
            </a:r>
            <a:r>
              <a:rPr kumimoji="1" lang="zh-CN" altLang="en-US" dirty="0"/>
              <a:t>卡的电脑上跑通视频流推理的</a:t>
            </a:r>
            <a:r>
              <a:rPr kumimoji="1" lang="en-US" altLang="zh-CN" dirty="0"/>
              <a:t>demo</a:t>
            </a:r>
            <a:r>
              <a:rPr kumimoji="1" lang="zh-CN" altLang="en-US" dirty="0"/>
              <a:t>。</a:t>
            </a:r>
            <a:endParaRPr kumimoji="1" lang="en-US" altLang="zh-CN" dirty="0"/>
          </a:p>
          <a:p>
            <a:r>
              <a:rPr kumimoji="1" lang="zh-CN" altLang="en-US" dirty="0"/>
              <a:t>被推理的视频要求长度</a:t>
            </a:r>
            <a:r>
              <a:rPr kumimoji="1" lang="en-US" altLang="zh-CN" b="1" dirty="0"/>
              <a:t>5</a:t>
            </a:r>
            <a:r>
              <a:rPr kumimoji="1" lang="zh-CN" altLang="en-US" b="1" dirty="0"/>
              <a:t>分钟</a:t>
            </a:r>
            <a:r>
              <a:rPr kumimoji="1" lang="zh-CN" altLang="en-US" dirty="0"/>
              <a:t>左右的行人（可以在校园里拍摄一些素材），</a:t>
            </a:r>
            <a:endParaRPr kumimoji="1" lang="en-US" altLang="zh-CN" dirty="0"/>
          </a:p>
          <a:p>
            <a:r>
              <a:rPr kumimoji="1" lang="zh-CN" altLang="en-US" dirty="0"/>
              <a:t>要求在相同设备上，相同推理分辨率下，相同模型（精度可以不同）下，</a:t>
            </a:r>
            <a:endParaRPr kumimoji="1" lang="en-US" altLang="zh-CN" dirty="0"/>
          </a:p>
          <a:p>
            <a:r>
              <a:rPr kumimoji="1" lang="zh-CN" altLang="en-US" dirty="0"/>
              <a:t>你改进的</a:t>
            </a:r>
            <a:r>
              <a:rPr kumimoji="1" lang="zh-CN" altLang="en-US" b="1" dirty="0"/>
              <a:t>多目标跟踪模块</a:t>
            </a:r>
            <a:r>
              <a:rPr kumimoji="1" lang="zh-CN" altLang="en-US" dirty="0"/>
              <a:t>推理速度至少是原版的</a:t>
            </a:r>
            <a:r>
              <a:rPr kumimoji="1" lang="en-US" altLang="zh-CN" b="1" dirty="0"/>
              <a:t>2</a:t>
            </a:r>
            <a:r>
              <a:rPr kumimoji="1" lang="zh-CN" altLang="en-US" b="1" dirty="0"/>
              <a:t>倍</a:t>
            </a:r>
            <a:r>
              <a:rPr kumimoji="1" lang="zh-CN" altLang="en-US" dirty="0"/>
              <a:t>，有能力者可以挑战</a:t>
            </a:r>
            <a:r>
              <a:rPr kumimoji="1" lang="en-US" altLang="zh-CN" dirty="0"/>
              <a:t>3</a:t>
            </a:r>
            <a:r>
              <a:rPr kumimoji="1" lang="zh-CN" altLang="en-US" dirty="0"/>
              <a:t>倍以上。</a:t>
            </a:r>
            <a:endParaRPr kumimoji="1" lang="zh-CN" altLang="en-US" dirty="0"/>
          </a:p>
        </p:txBody>
      </p:sp>
      <p:sp>
        <p:nvSpPr>
          <p:cNvPr id="9" name="文本框 8"/>
          <p:cNvSpPr txBox="1"/>
          <p:nvPr/>
        </p:nvSpPr>
        <p:spPr>
          <a:xfrm>
            <a:off x="176613" y="6348654"/>
            <a:ext cx="3602268" cy="369332"/>
          </a:xfrm>
          <a:prstGeom prst="rect">
            <a:avLst/>
          </a:prstGeom>
          <a:noFill/>
        </p:spPr>
        <p:txBody>
          <a:bodyPr wrap="none" rtlCol="0">
            <a:spAutoFit/>
          </a:bodyPr>
          <a:lstStyle/>
          <a:p>
            <a:r>
              <a:rPr kumimoji="1" lang="zh-CN" altLang="en-US" dirty="0"/>
              <a:t>联系方式：</a:t>
            </a:r>
            <a:r>
              <a:rPr kumimoji="1" lang="en-US" altLang="zh-CN" dirty="0"/>
              <a:t>QQ</a:t>
            </a:r>
            <a:r>
              <a:rPr kumimoji="1" lang="zh-CN" altLang="en-US" dirty="0"/>
              <a:t> </a:t>
            </a:r>
            <a:r>
              <a:rPr kumimoji="1" lang="en-US" altLang="zh-CN" dirty="0"/>
              <a:t>965834929</a:t>
            </a:r>
            <a:r>
              <a:rPr kumimoji="1" lang="zh-CN" altLang="en-US" dirty="0"/>
              <a:t> 刘崇威</a:t>
            </a:r>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1826141" cy="584775"/>
          </a:xfrm>
          <a:prstGeom prst="rect">
            <a:avLst/>
          </a:prstGeom>
        </p:spPr>
        <p:txBody>
          <a:bodyPr wrap="none">
            <a:spAutoFit/>
          </a:bodyPr>
          <a:lstStyle/>
          <a:p>
            <a:r>
              <a:rPr lang="zh-CN" altLang="en-US" sz="3200" dirty="0">
                <a:solidFill>
                  <a:schemeClr val="accent1"/>
                </a:solidFill>
                <a:latin typeface="+mj-lt"/>
                <a:ea typeface="思源黑体 CN Bold" panose="020B0800000000000000" pitchFamily="34" charset="-122"/>
              </a:rPr>
              <a:t>课题详情</a:t>
            </a:r>
            <a:endParaRPr lang="zh-CN" altLang="en-US" sz="3200" dirty="0">
              <a:solidFill>
                <a:schemeClr val="accent1"/>
              </a:solidFill>
              <a:latin typeface="+mj-lt"/>
              <a:ea typeface="思源黑体 CN Bold" panose="020B0800000000000000" pitchFamily="34" charset="-122"/>
            </a:endParaRPr>
          </a:p>
        </p:txBody>
      </p:sp>
      <p:sp>
        <p:nvSpPr>
          <p:cNvPr id="15" name="文本框 14"/>
          <p:cNvSpPr txBox="1"/>
          <p:nvPr/>
        </p:nvSpPr>
        <p:spPr>
          <a:xfrm>
            <a:off x="676910" y="980626"/>
            <a:ext cx="6437927" cy="2346283"/>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（易）透明物体深度恢复</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（难）三维重建</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出题人：柳博谦（博二）</a:t>
            </a:r>
            <a:endParaRPr lang="zh-CN" altLang="en-US"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QQ</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293531550</a:t>
            </a:r>
            <a:endParaRPr lang="en-US" altLang="zh-CN" sz="2000" b="1" dirty="0">
              <a:latin typeface="微软雅黑" panose="020B0503020204020204" pitchFamily="34" charset="-122"/>
              <a:ea typeface="微软雅黑" panose="020B0503020204020204" pitchFamily="34" charset="-122"/>
            </a:endParaRPr>
          </a:p>
          <a:p>
            <a:pPr>
              <a:lnSpc>
                <a:spcPct val="150000"/>
              </a:lnSpc>
            </a:pPr>
            <a:endParaRPr lang="en-US" altLang="zh-CN" sz="2000" b="1" dirty="0">
              <a:latin typeface="微软雅黑" panose="020B0503020204020204" pitchFamily="34" charset="-122"/>
              <a:ea typeface="微软雅黑" panose="020B0503020204020204" pitchFamily="34" charset="-122"/>
            </a:endParaRPr>
          </a:p>
        </p:txBody>
      </p:sp>
      <p:sp>
        <p:nvSpPr>
          <p:cNvPr id="4" name="星形: 五角 3"/>
          <p:cNvSpPr/>
          <p:nvPr/>
        </p:nvSpPr>
        <p:spPr>
          <a:xfrm>
            <a:off x="171449" y="304800"/>
            <a:ext cx="381001" cy="35275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6146234"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5—</a:t>
            </a:r>
            <a:r>
              <a:rPr lang="zh-CN" altLang="en-US" sz="3200" dirty="0">
                <a:solidFill>
                  <a:schemeClr val="accent1"/>
                </a:solidFill>
                <a:latin typeface="思源黑体 CN Bold" panose="020B0800000000000000" pitchFamily="34" charset="-122"/>
                <a:ea typeface="思源黑体 CN Bold" panose="020B0800000000000000" pitchFamily="34" charset="-122"/>
              </a:rPr>
              <a:t>透明物体深度恢复</a:t>
            </a:r>
            <a:endParaRPr lang="zh-CN" altLang="en-US" sz="3200" dirty="0">
              <a:solidFill>
                <a:schemeClr val="accent1"/>
              </a:solidFill>
              <a:ea typeface="思源黑体 CN Bold" panose="020B0800000000000000" pitchFamily="34" charset="-122"/>
              <a:cs typeface="+mn-lt"/>
            </a:endParaRPr>
          </a:p>
        </p:txBody>
      </p:sp>
      <p:sp>
        <p:nvSpPr>
          <p:cNvPr id="10" name="内容占位符 2"/>
          <p:cNvSpPr txBox="1"/>
          <p:nvPr/>
        </p:nvSpPr>
        <p:spPr>
          <a:xfrm>
            <a:off x="836748" y="1082725"/>
            <a:ext cx="9709332" cy="658989"/>
          </a:xfrm>
          <a:prstGeom prst="rect">
            <a:avLst/>
          </a:prstGeo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2000" b="1" dirty="0">
                <a:ea typeface="思源黑体 CN Bold" panose="020B0800000000000000"/>
              </a:rPr>
              <a:t>问题：</a:t>
            </a:r>
            <a:r>
              <a:rPr lang="zh-CN" altLang="en-US" sz="2000" dirty="0">
                <a:ea typeface="思源黑体 CN Bold" panose="020B0800000000000000"/>
              </a:rPr>
              <a:t>由于透明材质存在反射和折射，</a:t>
            </a:r>
            <a:r>
              <a:rPr lang="en-US" altLang="zh-CN" sz="2000" dirty="0">
                <a:ea typeface="思源黑体 CN Bold" panose="020B0800000000000000"/>
              </a:rPr>
              <a:t>RGB-D</a:t>
            </a:r>
            <a:r>
              <a:rPr lang="zh-CN" altLang="en-US" sz="2000" dirty="0">
                <a:ea typeface="思源黑体 CN Bold" panose="020B0800000000000000"/>
              </a:rPr>
              <a:t>相机难以获取透明物体的深度信息。</a:t>
            </a:r>
            <a:endParaRPr lang="zh-CN" altLang="en-US" sz="2000" dirty="0">
              <a:ea typeface="思源黑体 CN Bold" panose="020B0800000000000000"/>
            </a:endParaRPr>
          </a:p>
        </p:txBody>
      </p:sp>
      <p:pic>
        <p:nvPicPr>
          <p:cNvPr id="2" name="rgbd">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rotWithShape="1">
          <a:blip r:embed="rId3"/>
          <a:srcRect l="5984" t="12849" r="6114" b="7499"/>
          <a:stretch>
            <a:fillRect/>
          </a:stretch>
        </p:blipFill>
        <p:spPr>
          <a:xfrm>
            <a:off x="1010158" y="2194305"/>
            <a:ext cx="4702425" cy="2633841"/>
          </a:xfrm>
          <a:prstGeom prst="rect">
            <a:avLst/>
          </a:prstGeom>
        </p:spPr>
      </p:pic>
      <p:pic>
        <p:nvPicPr>
          <p:cNvPr id="3" name="Screen Recording (2022-3-15 21-02-57)">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rotWithShape="1">
          <a:blip r:embed="rId6"/>
          <a:srcRect l="6041" t="13583" r="6269" b="6684"/>
          <a:stretch>
            <a:fillRect/>
          </a:stretch>
        </p:blipFill>
        <p:spPr>
          <a:xfrm>
            <a:off x="6267451" y="2211722"/>
            <a:ext cx="4686298" cy="2633841"/>
          </a:xfrm>
          <a:prstGeom prst="rect">
            <a:avLst/>
          </a:prstGeom>
        </p:spPr>
      </p:pic>
      <p:sp>
        <p:nvSpPr>
          <p:cNvPr id="5" name="文本框 4"/>
          <p:cNvSpPr txBox="1"/>
          <p:nvPr/>
        </p:nvSpPr>
        <p:spPr>
          <a:xfrm>
            <a:off x="676909" y="5421332"/>
            <a:ext cx="10740027" cy="400110"/>
          </a:xfrm>
          <a:prstGeom prst="rect">
            <a:avLst/>
          </a:prstGeom>
        </p:spPr>
        <p:txBody>
          <a:bodyPr wrap="square">
            <a:spAutoFit/>
          </a:bodyPr>
          <a:lstStyle/>
          <a:p>
            <a:r>
              <a:rPr lang="zh-CN" altLang="en-US" sz="2000" b="1" dirty="0">
                <a:ea typeface="思源黑体 CN Bold" panose="020B0800000000000000"/>
              </a:rPr>
              <a:t>任务：</a:t>
            </a:r>
            <a:r>
              <a:rPr lang="zh-CN" altLang="en-US" sz="2000" dirty="0">
                <a:ea typeface="思源黑体 CN Bold" panose="020B0800000000000000"/>
              </a:rPr>
              <a:t>根据</a:t>
            </a:r>
            <a:r>
              <a:rPr lang="en-US" altLang="zh-CN" sz="2000" dirty="0">
                <a:ea typeface="思源黑体 CN Bold" panose="020B0800000000000000"/>
              </a:rPr>
              <a:t>RGB</a:t>
            </a:r>
            <a:r>
              <a:rPr lang="zh-CN" altLang="en-US" sz="2000" dirty="0">
                <a:ea typeface="思源黑体 CN Bold" panose="020B0800000000000000"/>
              </a:rPr>
              <a:t>图像和直接获取的深度图像，恢复透明物体处的深度信息。</a:t>
            </a:r>
            <a:endParaRPr lang="zh-CN" altLang="en-US" sz="2000" dirty="0">
              <a:ea typeface="思源黑体 CN Bold" panose="020B08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92" fill="hold"/>
                                        <p:tgtEl>
                                          <p:spTgt spid="2"/>
                                        </p:tgtEl>
                                      </p:cBhvr>
                                    </p:cmd>
                                  </p:childTnLst>
                                </p:cTn>
                              </p:par>
                            </p:childTnLst>
                          </p:cTn>
                        </p:par>
                        <p:par>
                          <p:cTn id="7" fill="hold">
                            <p:stCondLst>
                              <p:cond delay="32000"/>
                            </p:stCondLst>
                            <p:childTnLst>
                              <p:par>
                                <p:cTn id="8" presetID="1" presetClass="mediacall" presetSubtype="0" fill="hold" nodeType="afterEffect">
                                  <p:stCondLst>
                                    <p:cond delay="0"/>
                                  </p:stCondLst>
                                  <p:childTnLst>
                                    <p:cmd type="call" cmd="playFrom(0.0)">
                                      <p:cBhvr>
                                        <p:cTn id="9" dur="49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repeatCount="indefinite"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repeatCount="indefinite"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706119" y="219408"/>
            <a:ext cx="6146234"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5—</a:t>
            </a:r>
            <a:r>
              <a:rPr lang="zh-CN" altLang="en-US" sz="3200" dirty="0">
                <a:solidFill>
                  <a:schemeClr val="accent1"/>
                </a:solidFill>
                <a:latin typeface="思源黑体 CN Bold" panose="020B0800000000000000" pitchFamily="34" charset="-122"/>
                <a:ea typeface="思源黑体 CN Bold" panose="020B0800000000000000" pitchFamily="34" charset="-122"/>
              </a:rPr>
              <a:t>透明物体深度恢复</a:t>
            </a:r>
            <a:endParaRPr lang="zh-CN" altLang="en-US" sz="3200" dirty="0">
              <a:solidFill>
                <a:schemeClr val="accent1"/>
              </a:solidFill>
              <a:ea typeface="思源黑体 CN Bold" panose="020B0800000000000000" pitchFamily="34" charset="-122"/>
              <a:cs typeface="+mn-lt"/>
            </a:endParaRPr>
          </a:p>
        </p:txBody>
      </p:sp>
      <p:sp>
        <p:nvSpPr>
          <p:cNvPr id="7" name="矩形 6"/>
          <p:cNvSpPr/>
          <p:nvPr/>
        </p:nvSpPr>
        <p:spPr>
          <a:xfrm>
            <a:off x="706119" y="1149329"/>
            <a:ext cx="7329442" cy="584775"/>
          </a:xfrm>
          <a:prstGeom prst="rect">
            <a:avLst/>
          </a:prstGeom>
        </p:spPr>
        <p:txBody>
          <a:bodyPr wrap="none">
            <a:spAutoFit/>
          </a:bodyPr>
          <a:lstStyle/>
          <a:p>
            <a:r>
              <a:rPr lang="zh-CN" altLang="en-US" sz="3200" dirty="0">
                <a:solidFill>
                  <a:schemeClr val="accent1"/>
                </a:solidFill>
                <a:latin typeface="思源黑体 CN Bold" panose="020B0800000000000000" pitchFamily="34" charset="-122"/>
                <a:ea typeface="思源黑体 CN Bold" panose="020B0800000000000000" pitchFamily="34" charset="-122"/>
              </a:rPr>
              <a:t>题目：基于</a:t>
            </a:r>
            <a:r>
              <a:rPr lang="en-US" altLang="zh-CN" sz="3200" dirty="0">
                <a:solidFill>
                  <a:schemeClr val="accent1"/>
                </a:solidFill>
                <a:latin typeface="思源黑体 CN Bold" panose="020B0800000000000000" pitchFamily="34" charset="-122"/>
                <a:ea typeface="思源黑体 CN Bold" panose="020B0800000000000000" pitchFamily="34" charset="-122"/>
              </a:rPr>
              <a:t>RGB-D</a:t>
            </a:r>
            <a:r>
              <a:rPr lang="zh-CN" altLang="en-US" sz="3200" dirty="0">
                <a:solidFill>
                  <a:schemeClr val="accent1"/>
                </a:solidFill>
                <a:latin typeface="思源黑体 CN Bold" panose="020B0800000000000000" pitchFamily="34" charset="-122"/>
                <a:ea typeface="思源黑体 CN Bold" panose="020B0800000000000000" pitchFamily="34" charset="-122"/>
              </a:rPr>
              <a:t>的透明物体深度恢复</a:t>
            </a:r>
            <a:endParaRPr lang="zh-CN" altLang="en-US" sz="3200" dirty="0">
              <a:solidFill>
                <a:schemeClr val="accent1"/>
              </a:solidFill>
              <a:latin typeface="思源黑体 CN Bold" panose="020B0800000000000000" pitchFamily="34" charset="-122"/>
              <a:ea typeface="思源黑体 CN Bold" panose="020B0800000000000000" pitchFamily="34" charset="-122"/>
            </a:endParaRPr>
          </a:p>
        </p:txBody>
      </p:sp>
      <p:sp>
        <p:nvSpPr>
          <p:cNvPr id="8" name="内容占位符 2"/>
          <p:cNvSpPr txBox="1"/>
          <p:nvPr/>
        </p:nvSpPr>
        <p:spPr>
          <a:xfrm>
            <a:off x="706119" y="1734105"/>
            <a:ext cx="10210014" cy="490448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80604020202020204" pitchFamily="34" charset="0"/>
              <a:buNone/>
            </a:pPr>
            <a:r>
              <a:rPr lang="zh-CN" altLang="en-US" dirty="0">
                <a:ea typeface="思源黑体 CN Bold" panose="020B0800000000000000"/>
              </a:rPr>
              <a:t>要求：</a:t>
            </a:r>
            <a:endParaRPr lang="en-US" altLang="zh-CN" dirty="0">
              <a:ea typeface="思源黑体 CN Bold" panose="020B0800000000000000"/>
            </a:endParaRPr>
          </a:p>
          <a:p>
            <a:pPr marL="457200" lvl="1" indent="0">
              <a:lnSpc>
                <a:spcPct val="120000"/>
              </a:lnSpc>
              <a:buFont typeface="Arial" panose="02080604020202020204" pitchFamily="34" charset="0"/>
              <a:buNone/>
            </a:pPr>
            <a:r>
              <a:rPr lang="zh-CN" altLang="en-US" dirty="0">
                <a:ea typeface="思源黑体 CN Bold" panose="020B0800000000000000"/>
              </a:rPr>
              <a:t>学习深度学习并从以下算法中选取一种进行实现：</a:t>
            </a:r>
            <a:endParaRPr lang="en-US" altLang="zh-CN" dirty="0">
              <a:ea typeface="思源黑体 CN Bold" panose="020B0800000000000000"/>
            </a:endParaRPr>
          </a:p>
          <a:p>
            <a:pPr marL="457200" lvl="1" indent="0">
              <a:buFont typeface="Arial" panose="02080604020202020204" pitchFamily="34" charset="0"/>
              <a:buNone/>
            </a:pPr>
            <a:r>
              <a:rPr lang="en-US" altLang="zh-CN" dirty="0">
                <a:ea typeface="思源黑体 CN Bold" panose="020B0800000000000000"/>
              </a:rPr>
              <a:t>	</a:t>
            </a:r>
            <a:r>
              <a:rPr lang="en-US" altLang="zh-CN" dirty="0" err="1">
                <a:ea typeface="思源黑体 CN Bold" panose="020B0800000000000000"/>
              </a:rPr>
              <a:t>ClearGrasp</a:t>
            </a:r>
            <a:r>
              <a:rPr lang="en-US" altLang="zh-CN" dirty="0">
                <a:ea typeface="思源黑体 CN Bold" panose="020B0800000000000000"/>
              </a:rPr>
              <a:t>/</a:t>
            </a:r>
            <a:r>
              <a:rPr lang="en-US" altLang="zh-CN" dirty="0" err="1">
                <a:ea typeface="思源黑体 CN Bold" panose="020B0800000000000000"/>
              </a:rPr>
              <a:t>TransCG</a:t>
            </a:r>
            <a:r>
              <a:rPr lang="en-US" altLang="zh-CN" dirty="0">
                <a:ea typeface="思源黑体 CN Bold" panose="020B0800000000000000"/>
              </a:rPr>
              <a:t>/LIDF</a:t>
            </a:r>
            <a:endParaRPr lang="en-US" altLang="zh-CN" dirty="0">
              <a:ea typeface="思源黑体 CN Bold" panose="020B0800000000000000"/>
            </a:endParaRPr>
          </a:p>
          <a:p>
            <a:pPr marL="457200" lvl="1" indent="0">
              <a:buFont typeface="Arial" panose="02080604020202020204" pitchFamily="34" charset="0"/>
              <a:buNone/>
            </a:pPr>
            <a:r>
              <a:rPr lang="en-US" altLang="zh-CN" dirty="0">
                <a:ea typeface="思源黑体 CN Bold" panose="020B0800000000000000"/>
              </a:rPr>
              <a:t>	</a:t>
            </a:r>
            <a:r>
              <a:rPr lang="zh-CN" altLang="en-US" dirty="0">
                <a:ea typeface="思源黑体 CN Bold" panose="020B0800000000000000"/>
              </a:rPr>
              <a:t>自选一种基于</a:t>
            </a:r>
            <a:r>
              <a:rPr lang="en-US" altLang="zh-CN" dirty="0">
                <a:ea typeface="思源黑体 CN Bold" panose="020B0800000000000000"/>
              </a:rPr>
              <a:t>RGB-D</a:t>
            </a:r>
            <a:r>
              <a:rPr lang="zh-CN" altLang="en-US" dirty="0">
                <a:ea typeface="思源黑体 CN Bold" panose="020B0800000000000000"/>
              </a:rPr>
              <a:t>的透明物体深度恢复方法</a:t>
            </a:r>
            <a:endParaRPr lang="en-US" altLang="zh-CN" dirty="0">
              <a:ea typeface="思源黑体 CN Bold" panose="020B0800000000000000"/>
            </a:endParaRPr>
          </a:p>
          <a:p>
            <a:pPr marL="457200" lvl="1" indent="0">
              <a:lnSpc>
                <a:spcPct val="120000"/>
              </a:lnSpc>
              <a:buFont typeface="Arial" panose="02080604020202020204" pitchFamily="34" charset="0"/>
              <a:buNone/>
            </a:pPr>
            <a:r>
              <a:rPr lang="zh-CN" altLang="en-US" dirty="0">
                <a:ea typeface="思源黑体 CN Bold" panose="020B0800000000000000"/>
              </a:rPr>
              <a:t>在主流数据集上实现评估，并且在采集的数据（之后会提供）上运行</a:t>
            </a:r>
            <a:endParaRPr lang="en-US" altLang="zh-CN" dirty="0">
              <a:ea typeface="思源黑体 CN Bold" panose="020B0800000000000000"/>
            </a:endParaRPr>
          </a:p>
          <a:p>
            <a:pPr marL="457200" lvl="1" indent="0">
              <a:lnSpc>
                <a:spcPct val="120000"/>
              </a:lnSpc>
              <a:buFont typeface="Arial" panose="02080604020202020204" pitchFamily="34" charset="0"/>
              <a:buNone/>
            </a:pPr>
            <a:r>
              <a:rPr lang="zh-CN" altLang="en-US" dirty="0">
                <a:ea typeface="思源黑体 CN Bold" panose="020B0800000000000000"/>
              </a:rPr>
              <a:t>理解代码含义并注释</a:t>
            </a:r>
            <a:endParaRPr lang="en-US" altLang="zh-CN" dirty="0">
              <a:ea typeface="思源黑体 CN Bold" panose="020B0800000000000000"/>
            </a:endParaRPr>
          </a:p>
          <a:p>
            <a:pPr marL="457200" lvl="1" indent="0">
              <a:lnSpc>
                <a:spcPct val="120000"/>
              </a:lnSpc>
              <a:buFont typeface="Arial" panose="02080604020202020204" pitchFamily="34" charset="0"/>
              <a:buNone/>
            </a:pPr>
            <a:r>
              <a:rPr lang="zh-CN" altLang="en-US" dirty="0">
                <a:ea typeface="思源黑体 CN Bold" panose="020B0800000000000000"/>
              </a:rPr>
              <a:t>对网络结构进行修改</a:t>
            </a:r>
            <a:endParaRPr lang="en-US" altLang="zh-CN" dirty="0">
              <a:ea typeface="思源黑体 CN Bold" panose="020B0800000000000000"/>
            </a:endParaRPr>
          </a:p>
          <a:p>
            <a:pPr marL="0" indent="0">
              <a:lnSpc>
                <a:spcPct val="120000"/>
              </a:lnSpc>
              <a:buFont typeface="Arial" panose="02080604020202020204" pitchFamily="34" charset="0"/>
              <a:buNone/>
            </a:pPr>
            <a:r>
              <a:rPr lang="zh-CN" altLang="en-US" dirty="0">
                <a:ea typeface="思源黑体 CN Bold" panose="020B0800000000000000"/>
              </a:rPr>
              <a:t>论文网址：</a:t>
            </a:r>
            <a:endParaRPr lang="en-US" altLang="zh-CN" dirty="0">
              <a:ea typeface="思源黑体 CN Bold" panose="020B0800000000000000"/>
            </a:endParaRPr>
          </a:p>
          <a:p>
            <a:pPr marL="457200" lvl="1" indent="0">
              <a:lnSpc>
                <a:spcPct val="120000"/>
              </a:lnSpc>
              <a:buFont typeface="Arial" panose="02080604020202020204" pitchFamily="34" charset="0"/>
              <a:buNone/>
            </a:pPr>
            <a:r>
              <a:rPr lang="en-US" altLang="zh-CN" sz="2000" dirty="0" err="1">
                <a:ea typeface="思源黑体 CN Bold" panose="020B0800000000000000"/>
                <a:hlinkClick r:id="rId1"/>
              </a:rPr>
              <a:t>ClearGrasp</a:t>
            </a:r>
            <a:r>
              <a:rPr lang="en-US" altLang="zh-CN" sz="2000" dirty="0">
                <a:ea typeface="思源黑体 CN Bold" panose="020B0800000000000000"/>
                <a:hlinkClick r:id="rId1"/>
              </a:rPr>
              <a:t>: https://arxiv.org/pdf/1910.02550.pdf</a:t>
            </a:r>
            <a:endParaRPr lang="en-US" altLang="zh-CN" sz="2000" dirty="0">
              <a:ea typeface="思源黑体 CN Bold" panose="020B0800000000000000"/>
            </a:endParaRPr>
          </a:p>
          <a:p>
            <a:pPr marL="457200" lvl="1" indent="0">
              <a:lnSpc>
                <a:spcPct val="120000"/>
              </a:lnSpc>
              <a:buFont typeface="Arial" panose="02080604020202020204" pitchFamily="34" charset="0"/>
              <a:buNone/>
            </a:pPr>
            <a:r>
              <a:rPr lang="de-DE" altLang="zh-CN" sz="2000" dirty="0">
                <a:ea typeface="思源黑体 CN Bold" panose="020B0800000000000000"/>
                <a:hlinkClick r:id="rId2"/>
              </a:rPr>
              <a:t>TransCG: https://arxiv.org/pdf/2202.08471.pdf</a:t>
            </a:r>
            <a:endParaRPr lang="en-US" altLang="zh-CN" sz="2000" dirty="0">
              <a:ea typeface="思源黑体 CN Bold" panose="020B0800000000000000"/>
            </a:endParaRPr>
          </a:p>
          <a:p>
            <a:pPr marL="457200" lvl="1" indent="0">
              <a:lnSpc>
                <a:spcPct val="120000"/>
              </a:lnSpc>
              <a:buFont typeface="Arial" panose="02080604020202020204" pitchFamily="34" charset="0"/>
              <a:buNone/>
            </a:pPr>
            <a:r>
              <a:rPr lang="da-DK" altLang="zh-CN" sz="2000" dirty="0">
                <a:ea typeface="思源黑体 CN Bold" panose="020B0800000000000000"/>
                <a:hlinkClick r:id="rId3"/>
              </a:rPr>
              <a:t>LIDF: https://arxiv.org/pdf/2104.00622.pdf</a:t>
            </a:r>
            <a:r>
              <a:rPr lang="en-US" altLang="zh-CN" sz="2000" dirty="0">
                <a:ea typeface="思源黑体 CN Bold" panose="020B0800000000000000"/>
              </a:rPr>
              <a:t> </a:t>
            </a:r>
            <a:endParaRPr lang="zh-CN" altLang="en-US" sz="2000" dirty="0">
              <a:ea typeface="思源黑体 CN Bold" panose="020B08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4504759"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（难）课题</a:t>
            </a:r>
            <a:r>
              <a:rPr lang="en-US" altLang="zh-CN" sz="3200" dirty="0">
                <a:solidFill>
                  <a:schemeClr val="accent1"/>
                </a:solidFill>
                <a:ea typeface="思源黑体 CN Bold" panose="020B0800000000000000" pitchFamily="34" charset="-122"/>
                <a:cs typeface="+mn-lt"/>
              </a:rPr>
              <a:t>6—</a:t>
            </a:r>
            <a:r>
              <a:rPr lang="zh-CN" altLang="en-US" sz="3200" dirty="0">
                <a:solidFill>
                  <a:schemeClr val="accent1"/>
                </a:solidFill>
                <a:ea typeface="思源黑体 CN Bold" panose="020B0800000000000000" pitchFamily="34" charset="-122"/>
                <a:cs typeface="+mn-lt"/>
              </a:rPr>
              <a:t>三维重建</a:t>
            </a:r>
            <a:endParaRPr lang="zh-CN" altLang="en-US" sz="3200" dirty="0">
              <a:solidFill>
                <a:schemeClr val="accent1"/>
              </a:solidFill>
              <a:ea typeface="思源黑体 CN Bold" panose="020B0800000000000000" pitchFamily="34" charset="-122"/>
              <a:cs typeface="+mn-lt"/>
            </a:endParaRPr>
          </a:p>
        </p:txBody>
      </p:sp>
      <p:sp>
        <p:nvSpPr>
          <p:cNvPr id="10" name="内容占位符 2"/>
          <p:cNvSpPr txBox="1"/>
          <p:nvPr/>
        </p:nvSpPr>
        <p:spPr>
          <a:xfrm>
            <a:off x="836748" y="1082725"/>
            <a:ext cx="7186023" cy="597064"/>
          </a:xfrm>
          <a:prstGeom prst="rect">
            <a:avLst/>
          </a:prstGeo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2400" b="1" dirty="0">
                <a:ea typeface="思源黑体 CN Bold" panose="020B0800000000000000"/>
              </a:rPr>
              <a:t>三维重建</a:t>
            </a:r>
            <a:r>
              <a:rPr lang="zh-CN" altLang="en-US" sz="2400" dirty="0">
                <a:ea typeface="思源黑体 CN Bold" panose="020B0800000000000000"/>
              </a:rPr>
              <a:t>：利用</a:t>
            </a:r>
            <a:r>
              <a:rPr lang="en-US" altLang="zh-CN" sz="2400" dirty="0">
                <a:ea typeface="思源黑体 CN Bold" panose="020B0800000000000000"/>
              </a:rPr>
              <a:t>RGB</a:t>
            </a:r>
            <a:r>
              <a:rPr lang="zh-CN" altLang="en-US" sz="2400" dirty="0">
                <a:ea typeface="思源黑体 CN Bold" panose="020B0800000000000000"/>
              </a:rPr>
              <a:t>图像序列恢复三维场景。</a:t>
            </a:r>
            <a:endParaRPr lang="zh-CN" altLang="en-US" sz="2400" dirty="0">
              <a:ea typeface="思源黑体 CN Bold" panose="020B0800000000000000"/>
            </a:endParaRPr>
          </a:p>
        </p:txBody>
      </p:sp>
      <p:pic>
        <p:nvPicPr>
          <p:cNvPr id="5" name="图片 4"/>
          <p:cNvPicPr>
            <a:picLocks noChangeAspect="1"/>
          </p:cNvPicPr>
          <p:nvPr/>
        </p:nvPicPr>
        <p:blipFill>
          <a:blip r:embed="rId1"/>
          <a:stretch>
            <a:fillRect/>
          </a:stretch>
        </p:blipFill>
        <p:spPr>
          <a:xfrm>
            <a:off x="81481" y="2263089"/>
            <a:ext cx="4904177" cy="2793168"/>
          </a:xfrm>
          <a:prstGeom prst="rect">
            <a:avLst/>
          </a:prstGeom>
        </p:spPr>
      </p:pic>
      <p:pic>
        <p:nvPicPr>
          <p:cNvPr id="2" name="图片 1"/>
          <p:cNvPicPr>
            <a:picLocks noChangeAspect="1"/>
          </p:cNvPicPr>
          <p:nvPr/>
        </p:nvPicPr>
        <p:blipFill>
          <a:blip r:embed="rId2"/>
          <a:stretch>
            <a:fillRect/>
          </a:stretch>
        </p:blipFill>
        <p:spPr>
          <a:xfrm>
            <a:off x="5284815" y="2263089"/>
            <a:ext cx="6825704" cy="29391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4504759"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（难）课题</a:t>
            </a:r>
            <a:r>
              <a:rPr lang="en-US" altLang="zh-CN" sz="3200" dirty="0">
                <a:solidFill>
                  <a:schemeClr val="accent1"/>
                </a:solidFill>
                <a:ea typeface="思源黑体 CN Bold" panose="020B0800000000000000" pitchFamily="34" charset="-122"/>
                <a:cs typeface="+mn-lt"/>
              </a:rPr>
              <a:t>6—</a:t>
            </a:r>
            <a:r>
              <a:rPr lang="zh-CN" altLang="en-US" sz="3200" dirty="0">
                <a:solidFill>
                  <a:schemeClr val="accent1"/>
                </a:solidFill>
                <a:ea typeface="思源黑体 CN Bold" panose="020B0800000000000000" pitchFamily="34" charset="-122"/>
                <a:cs typeface="+mn-lt"/>
              </a:rPr>
              <a:t>三维重建</a:t>
            </a:r>
            <a:endParaRPr lang="zh-CN" altLang="en-US" sz="3200" dirty="0">
              <a:solidFill>
                <a:schemeClr val="accent1"/>
              </a:solidFill>
              <a:ea typeface="思源黑体 CN Bold" panose="020B0800000000000000" pitchFamily="34" charset="-122"/>
              <a:cs typeface="+mn-lt"/>
            </a:endParaRPr>
          </a:p>
        </p:txBody>
      </p:sp>
      <p:sp>
        <p:nvSpPr>
          <p:cNvPr id="6" name="矩形 5"/>
          <p:cNvSpPr/>
          <p:nvPr/>
        </p:nvSpPr>
        <p:spPr>
          <a:xfrm>
            <a:off x="633266" y="948860"/>
            <a:ext cx="6377067" cy="584775"/>
          </a:xfrm>
          <a:prstGeom prst="rect">
            <a:avLst/>
          </a:prstGeom>
        </p:spPr>
        <p:txBody>
          <a:bodyPr wrap="none">
            <a:spAutoFit/>
          </a:bodyPr>
          <a:lstStyle/>
          <a:p>
            <a:r>
              <a:rPr lang="zh-CN" altLang="en-US" sz="3200" dirty="0">
                <a:solidFill>
                  <a:schemeClr val="accent1"/>
                </a:solidFill>
                <a:latin typeface="思源黑体 CN Bold" panose="020B0800000000000000" pitchFamily="34" charset="-122"/>
                <a:ea typeface="思源黑体 CN Bold" panose="020B0800000000000000" pitchFamily="34" charset="-122"/>
              </a:rPr>
              <a:t>题目：复现经典算法</a:t>
            </a:r>
            <a:r>
              <a:rPr lang="en-US" altLang="zh-CN" sz="3200" dirty="0" err="1">
                <a:solidFill>
                  <a:schemeClr val="accent1"/>
                </a:solidFill>
                <a:latin typeface="思源黑体 CN Bold" panose="020B0800000000000000" pitchFamily="34" charset="-122"/>
                <a:ea typeface="思源黑体 CN Bold" panose="020B0800000000000000" pitchFamily="34" charset="-122"/>
              </a:rPr>
              <a:t>KinectFusion</a:t>
            </a:r>
            <a:endParaRPr lang="zh-CN" altLang="en-US" sz="3200" dirty="0">
              <a:solidFill>
                <a:schemeClr val="accent1"/>
              </a:solidFill>
              <a:latin typeface="思源黑体 CN Bold" panose="020B0800000000000000" pitchFamily="34" charset="-122"/>
              <a:ea typeface="思源黑体 CN Bold" panose="020B0800000000000000" pitchFamily="34" charset="-122"/>
            </a:endParaRPr>
          </a:p>
        </p:txBody>
      </p:sp>
      <p:pic>
        <p:nvPicPr>
          <p:cNvPr id="7" name="图片 6"/>
          <p:cNvPicPr>
            <a:picLocks noChangeAspect="1"/>
          </p:cNvPicPr>
          <p:nvPr/>
        </p:nvPicPr>
        <p:blipFill>
          <a:blip r:embed="rId1"/>
          <a:stretch>
            <a:fillRect/>
          </a:stretch>
        </p:blipFill>
        <p:spPr>
          <a:xfrm>
            <a:off x="633266" y="1973639"/>
            <a:ext cx="6865606" cy="2149795"/>
          </a:xfrm>
          <a:prstGeom prst="rect">
            <a:avLst/>
          </a:prstGeom>
        </p:spPr>
      </p:pic>
      <p:pic>
        <p:nvPicPr>
          <p:cNvPr id="8" name="图片 7"/>
          <p:cNvPicPr>
            <a:picLocks noChangeAspect="1"/>
          </p:cNvPicPr>
          <p:nvPr/>
        </p:nvPicPr>
        <p:blipFill>
          <a:blip r:embed="rId2"/>
          <a:stretch>
            <a:fillRect/>
          </a:stretch>
        </p:blipFill>
        <p:spPr>
          <a:xfrm>
            <a:off x="8722681" y="1109345"/>
            <a:ext cx="2405237" cy="1408400"/>
          </a:xfrm>
          <a:prstGeom prst="rect">
            <a:avLst/>
          </a:prstGeom>
        </p:spPr>
      </p:pic>
      <p:pic>
        <p:nvPicPr>
          <p:cNvPr id="9" name="图片 8"/>
          <p:cNvPicPr>
            <a:picLocks noChangeAspect="1"/>
          </p:cNvPicPr>
          <p:nvPr/>
        </p:nvPicPr>
        <p:blipFill>
          <a:blip r:embed="rId3"/>
          <a:stretch>
            <a:fillRect/>
          </a:stretch>
        </p:blipFill>
        <p:spPr>
          <a:xfrm>
            <a:off x="8649754" y="2707752"/>
            <a:ext cx="2551089" cy="1122218"/>
          </a:xfrm>
          <a:prstGeom prst="rect">
            <a:avLst/>
          </a:prstGeom>
        </p:spPr>
      </p:pic>
      <p:sp>
        <p:nvSpPr>
          <p:cNvPr id="11" name="文本框 10"/>
          <p:cNvSpPr txBox="1"/>
          <p:nvPr/>
        </p:nvSpPr>
        <p:spPr>
          <a:xfrm>
            <a:off x="676910" y="1478257"/>
            <a:ext cx="6578852" cy="400110"/>
          </a:xfrm>
          <a:prstGeom prst="rect">
            <a:avLst/>
          </a:prstGeom>
          <a:noFill/>
        </p:spPr>
        <p:txBody>
          <a:bodyPr wrap="none" rtlCol="0">
            <a:spAutoFit/>
          </a:bodyPr>
          <a:lstStyle/>
          <a:p>
            <a:pPr algn="just"/>
            <a:r>
              <a:rPr lang="en-US" altLang="zh-CN" sz="2000" dirty="0" err="1">
                <a:hlinkClick r:id="rId4"/>
              </a:rPr>
              <a:t>KinectFusion</a:t>
            </a:r>
            <a:r>
              <a:rPr lang="en-US" altLang="zh-CN" sz="2000" dirty="0">
                <a:hlinkClick r:id="rId4"/>
              </a:rPr>
              <a:t>: Real-Time Dense Surface Mapping and Tracking</a:t>
            </a:r>
            <a:endParaRPr lang="zh-CN" altLang="en-US" sz="2000" dirty="0"/>
          </a:p>
        </p:txBody>
      </p:sp>
      <p:sp>
        <p:nvSpPr>
          <p:cNvPr id="12" name="内容占位符 2"/>
          <p:cNvSpPr txBox="1"/>
          <p:nvPr/>
        </p:nvSpPr>
        <p:spPr>
          <a:xfrm>
            <a:off x="633266" y="4313441"/>
            <a:ext cx="10879666" cy="1939941"/>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dirty="0">
                <a:ea typeface="思源黑体 CN Bold" panose="020B0800000000000000"/>
              </a:rPr>
              <a:t>要求：</a:t>
            </a:r>
            <a:endParaRPr lang="en-US" altLang="zh-CN" dirty="0">
              <a:ea typeface="思源黑体 CN Bold" panose="020B0800000000000000"/>
            </a:endParaRPr>
          </a:p>
          <a:p>
            <a:pPr marL="457200" lvl="1" indent="0">
              <a:buFont typeface="Arial" panose="02080604020202020204" pitchFamily="34" charset="0"/>
              <a:buNone/>
            </a:pPr>
            <a:r>
              <a:rPr lang="zh-CN" altLang="en-US" dirty="0">
                <a:ea typeface="思源黑体 CN Bold" panose="020B0800000000000000"/>
              </a:rPr>
              <a:t>实现</a:t>
            </a:r>
            <a:r>
              <a:rPr lang="en-US" altLang="zh-CN" dirty="0">
                <a:ea typeface="思源黑体 CN Bold" panose="020B0800000000000000"/>
              </a:rPr>
              <a:t>TSDF</a:t>
            </a:r>
            <a:r>
              <a:rPr lang="zh-CN" altLang="en-US" dirty="0">
                <a:ea typeface="思源黑体 CN Bold" panose="020B0800000000000000"/>
              </a:rPr>
              <a:t>结构（基础，需要完成）</a:t>
            </a:r>
            <a:endParaRPr lang="en-US" altLang="zh-CN" dirty="0">
              <a:ea typeface="思源黑体 CN Bold" panose="020B0800000000000000"/>
            </a:endParaRPr>
          </a:p>
          <a:p>
            <a:pPr marL="457200" lvl="1" indent="0">
              <a:buFont typeface="Arial" panose="02080604020202020204" pitchFamily="34" charset="0"/>
              <a:buNone/>
            </a:pPr>
            <a:r>
              <a:rPr lang="zh-CN" altLang="en-US" dirty="0">
                <a:ea typeface="思源黑体 CN Bold" panose="020B0800000000000000"/>
              </a:rPr>
              <a:t>实现</a:t>
            </a:r>
            <a:r>
              <a:rPr lang="en-US" altLang="zh-CN" dirty="0" err="1">
                <a:ea typeface="思源黑体 CN Bold" panose="020B0800000000000000"/>
              </a:rPr>
              <a:t>KinectFusion</a:t>
            </a:r>
            <a:r>
              <a:rPr lang="zh-CN" altLang="en-US" dirty="0">
                <a:ea typeface="思源黑体 CN Bold" panose="020B0800000000000000"/>
              </a:rPr>
              <a:t>算法（进阶，如果实在觉得困难可以不完成）</a:t>
            </a:r>
            <a:endParaRPr lang="en-US" altLang="zh-CN" dirty="0">
              <a:ea typeface="思源黑体 CN Bold" panose="020B0800000000000000"/>
            </a:endParaRPr>
          </a:p>
          <a:p>
            <a:pPr marL="457200" lvl="1" indent="0">
              <a:buFont typeface="Arial" panose="02080604020202020204" pitchFamily="34" charset="0"/>
              <a:buNone/>
            </a:pPr>
            <a:r>
              <a:rPr lang="zh-CN" altLang="en-US" dirty="0">
                <a:ea typeface="思源黑体 CN Bold" panose="020B0800000000000000"/>
              </a:rPr>
              <a:t>理解代码含义并注释</a:t>
            </a:r>
            <a:endParaRPr lang="zh-CN" altLang="en-US" dirty="0">
              <a:ea typeface="思源黑体 CN Bold" panose="020B0800000000000000"/>
            </a:endParaRPr>
          </a:p>
          <a:p>
            <a:pPr marL="0" indent="0">
              <a:buFont typeface="Arial" panose="02080604020202020204" pitchFamily="34" charset="0"/>
              <a:buNone/>
            </a:pPr>
            <a:r>
              <a:rPr lang="zh-CN" altLang="en-US" dirty="0">
                <a:ea typeface="思源黑体 CN Bold" panose="020B0800000000000000"/>
              </a:rPr>
              <a:t>参考资料：</a:t>
            </a:r>
            <a:endParaRPr lang="en-US" altLang="zh-CN" dirty="0">
              <a:ea typeface="思源黑体 CN Bold" panose="020B0800000000000000"/>
            </a:endParaRPr>
          </a:p>
          <a:p>
            <a:pPr marL="457200" lvl="1" indent="0">
              <a:buNone/>
            </a:pPr>
            <a:r>
              <a:rPr lang="en-US" altLang="zh-CN" dirty="0">
                <a:ea typeface="思源黑体 CN Bold" panose="020B0800000000000000"/>
                <a:hlinkClick r:id="rId5"/>
              </a:rPr>
              <a:t>https://zhuanlan.zhihu.com/p/39021659</a:t>
            </a:r>
            <a:endParaRPr lang="en-US" altLang="zh-CN" dirty="0">
              <a:ea typeface="思源黑体 CN Bold" panose="020B0800000000000000"/>
            </a:endParaRPr>
          </a:p>
          <a:p>
            <a:pPr marL="457200" lvl="1" indent="0">
              <a:buNone/>
            </a:pPr>
            <a:r>
              <a:rPr lang="en-US" altLang="zh-CN" dirty="0">
                <a:ea typeface="思源黑体 CN Bold" panose="020B0800000000000000"/>
              </a:rPr>
              <a:t>《</a:t>
            </a:r>
            <a:r>
              <a:rPr lang="zh-CN" altLang="en-US" dirty="0">
                <a:ea typeface="思源黑体 CN Bold" panose="020B0800000000000000"/>
              </a:rPr>
              <a:t>视觉</a:t>
            </a:r>
            <a:r>
              <a:rPr lang="en-US" altLang="zh-CN" dirty="0">
                <a:ea typeface="思源黑体 CN Bold" panose="020B0800000000000000"/>
              </a:rPr>
              <a:t>SLAM</a:t>
            </a:r>
            <a:r>
              <a:rPr lang="zh-CN" altLang="en-US" dirty="0">
                <a:ea typeface="思源黑体 CN Bold" panose="020B0800000000000000"/>
              </a:rPr>
              <a:t>十四讲</a:t>
            </a:r>
            <a:r>
              <a:rPr lang="en-US" altLang="zh-CN" dirty="0">
                <a:ea typeface="思源黑体 CN Bold" panose="020B0800000000000000"/>
              </a:rPr>
              <a:t>》</a:t>
            </a:r>
            <a:endParaRPr lang="en-US" altLang="zh-CN" dirty="0">
              <a:ea typeface="思源黑体 CN Bold" panose="020B08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1005403" cy="584775"/>
          </a:xfrm>
          <a:prstGeom prst="rect">
            <a:avLst/>
          </a:prstGeom>
        </p:spPr>
        <p:txBody>
          <a:bodyPr wrap="none">
            <a:spAutoFit/>
          </a:bodyPr>
          <a:lstStyle/>
          <a:p>
            <a:r>
              <a:rPr lang="zh-CN" altLang="en-US" sz="3200" dirty="0">
                <a:solidFill>
                  <a:schemeClr val="accent1"/>
                </a:solidFill>
                <a:latin typeface="+mj-lt"/>
                <a:ea typeface="思源黑体 CN Bold" panose="020B0800000000000000" pitchFamily="34" charset="-122"/>
              </a:rPr>
              <a:t>汇总</a:t>
            </a:r>
            <a:endParaRPr lang="zh-CN" altLang="en-US" sz="3200" dirty="0">
              <a:solidFill>
                <a:schemeClr val="accent1"/>
              </a:solidFill>
              <a:latin typeface="+mj-lt"/>
              <a:ea typeface="思源黑体 CN Bold" panose="020B0800000000000000" pitchFamily="34" charset="-122"/>
            </a:endParaRPr>
          </a:p>
        </p:txBody>
      </p:sp>
      <p:sp>
        <p:nvSpPr>
          <p:cNvPr id="15" name="文本框 14"/>
          <p:cNvSpPr txBox="1"/>
          <p:nvPr/>
        </p:nvSpPr>
        <p:spPr>
          <a:xfrm>
            <a:off x="314663" y="980625"/>
            <a:ext cx="6437927" cy="4654608"/>
          </a:xfrm>
          <a:prstGeom prst="rect">
            <a:avLst/>
          </a:prstGeom>
          <a:noFill/>
        </p:spPr>
        <p:txBody>
          <a:bodyPr wrap="square">
            <a:spAutoFit/>
          </a:bodyPr>
          <a:lstStyle/>
          <a:p>
            <a:pP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hlinkClick r:id="rId1" tooltip="" action="ppaction://hlinksldjump"/>
              </a:rPr>
              <a:t>1.</a:t>
            </a:r>
            <a:r>
              <a:rPr lang="zh-CN" altLang="en-US" sz="2000" b="1" dirty="0">
                <a:solidFill>
                  <a:srgbClr val="FF0000"/>
                </a:solidFill>
                <a:latin typeface="微软雅黑" panose="020B0503020204020204" pitchFamily="34" charset="-122"/>
                <a:ea typeface="微软雅黑" panose="020B0503020204020204" pitchFamily="34" charset="-122"/>
                <a:hlinkClick r:id="rId1" tooltip="" action="ppaction://hlinksldjump"/>
              </a:rPr>
              <a:t>（易）深度补全</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（难）同时定位与地图构建</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（易） </a:t>
            </a:r>
            <a:r>
              <a:rPr lang="en-US" altLang="zh-CN" sz="2000" b="1" dirty="0">
                <a:latin typeface="微软雅黑" panose="020B0503020204020204" pitchFamily="34" charset="-122"/>
                <a:ea typeface="微软雅黑" panose="020B0503020204020204" pitchFamily="34" charset="-122"/>
              </a:rPr>
              <a:t>YOLOX</a:t>
            </a:r>
            <a:r>
              <a:rPr lang="zh-CN" altLang="en-US" sz="2000" b="1" dirty="0">
                <a:latin typeface="微软雅黑" panose="020B0503020204020204" pitchFamily="34" charset="-122"/>
                <a:ea typeface="微软雅黑" panose="020B0503020204020204" pitchFamily="34" charset="-122"/>
              </a:rPr>
              <a:t>视频流加速推理</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（难） </a:t>
            </a:r>
            <a:r>
              <a:rPr lang="en-US" altLang="zh-CN" sz="2000" b="1" dirty="0" err="1">
                <a:latin typeface="微软雅黑" panose="020B0503020204020204" pitchFamily="34" charset="-122"/>
                <a:ea typeface="微软雅黑" panose="020B0503020204020204" pitchFamily="34" charset="-122"/>
              </a:rPr>
              <a:t>ByteTrack</a:t>
            </a:r>
            <a:r>
              <a:rPr lang="zh-CN" altLang="en-US" sz="2000" b="1" dirty="0">
                <a:latin typeface="微软雅黑" panose="020B0503020204020204" pitchFamily="34" charset="-122"/>
                <a:ea typeface="微软雅黑" panose="020B0503020204020204" pitchFamily="34" charset="-122"/>
              </a:rPr>
              <a:t>加速推理</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hlinkClick r:id="rId2" tooltip="" action="ppaction://hlinksldjump"/>
              </a:rPr>
              <a:t>5.</a:t>
            </a:r>
            <a:r>
              <a:rPr lang="zh-CN" altLang="en-US" sz="2000" b="1" dirty="0">
                <a:solidFill>
                  <a:srgbClr val="FF0000"/>
                </a:solidFill>
                <a:latin typeface="微软雅黑" panose="020B0503020204020204" pitchFamily="34" charset="-122"/>
                <a:ea typeface="微软雅黑" panose="020B0503020204020204" pitchFamily="34" charset="-122"/>
                <a:hlinkClick r:id="rId2" tooltip="" action="ppaction://hlinksldjump"/>
              </a:rPr>
              <a:t>（易）透明物体深度恢复</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（难）三维重建</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（易）基于时域转换的视频行为识别 </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（难）基于快慢帧率的视频行为识别</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（易）用户引导的动漫线稿上色</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（难）基于</a:t>
            </a:r>
            <a:r>
              <a:rPr lang="en-US" altLang="zh-CN" sz="2000" b="1" dirty="0">
                <a:latin typeface="微软雅黑" panose="020B0503020204020204" pitchFamily="34" charset="-122"/>
                <a:ea typeface="微软雅黑" panose="020B0503020204020204" pitchFamily="34" charset="-122"/>
              </a:rPr>
              <a:t>stable </a:t>
            </a:r>
            <a:r>
              <a:rPr lang="en-US" altLang="zh-CN" sz="2000" b="1" dirty="0" err="1">
                <a:latin typeface="微软雅黑" panose="020B0503020204020204" pitchFamily="34" charset="-122"/>
                <a:ea typeface="微软雅黑" panose="020B0503020204020204" pitchFamily="34" charset="-122"/>
              </a:rPr>
              <a:t>diffussion</a:t>
            </a:r>
            <a:r>
              <a:rPr lang="zh-CN" altLang="en-US" sz="2000" b="1" dirty="0">
                <a:latin typeface="微软雅黑" panose="020B0503020204020204" pitchFamily="34" charset="-122"/>
                <a:ea typeface="微软雅黑" panose="020B0503020204020204" pitchFamily="34" charset="-122"/>
              </a:rPr>
              <a:t>的动漫视频上色</a:t>
            </a:r>
            <a:endParaRPr lang="en-US" altLang="zh-CN" sz="20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287010" y="980625"/>
            <a:ext cx="6819265" cy="1884618"/>
          </a:xfrm>
          <a:prstGeom prst="rect">
            <a:avLst/>
          </a:prstGeom>
          <a:noFill/>
        </p:spPr>
        <p:txBody>
          <a:bodyPr wrap="square">
            <a:spAutoFit/>
          </a:bodyPr>
          <a:lstStyle/>
          <a:p>
            <a:pPr>
              <a:lnSpc>
                <a:spcPct val="150000"/>
              </a:lnSpc>
            </a:pPr>
            <a:r>
              <a:rPr lang="en-US" altLang="zh-CN" sz="2000" b="1" dirty="0">
                <a:solidFill>
                  <a:schemeClr val="tx1"/>
                </a:solidFill>
                <a:latin typeface="微软雅黑" panose="020B0503020204020204" pitchFamily="34" charset="-122"/>
                <a:ea typeface="微软雅黑" panose="020B0503020204020204" pitchFamily="34" charset="-122"/>
              </a:rPr>
              <a:t>11.</a:t>
            </a:r>
            <a:r>
              <a:rPr lang="zh-CN" altLang="en-US" sz="2000" b="1" dirty="0">
                <a:solidFill>
                  <a:schemeClr val="tx1"/>
                </a:solidFill>
                <a:latin typeface="微软雅黑" panose="020B0503020204020204" pitchFamily="34" charset="-122"/>
                <a:ea typeface="微软雅黑" panose="020B0503020204020204" pitchFamily="34" charset="-122"/>
              </a:rPr>
              <a:t>（易）基于特征微调的广义零样本学习</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12.</a:t>
            </a:r>
            <a:r>
              <a:rPr lang="zh-CN" altLang="en-US" sz="2000" b="1" dirty="0">
                <a:latin typeface="微软雅黑" panose="020B0503020204020204" pitchFamily="34" charset="-122"/>
                <a:ea typeface="微软雅黑" panose="020B0503020204020204" pitchFamily="34" charset="-122"/>
              </a:rPr>
              <a:t>（难）属性引导的</a:t>
            </a:r>
            <a:r>
              <a:rPr lang="en-US" altLang="zh-CN" sz="2000" b="1" dirty="0">
                <a:latin typeface="微软雅黑" panose="020B0503020204020204" pitchFamily="34" charset="-122"/>
                <a:ea typeface="微软雅黑" panose="020B0503020204020204" pitchFamily="34" charset="-122"/>
              </a:rPr>
              <a:t>Transformer</a:t>
            </a:r>
            <a:r>
              <a:rPr lang="zh-CN" altLang="en-US" sz="2000" b="1" dirty="0">
                <a:latin typeface="微软雅黑" panose="020B0503020204020204" pitchFamily="34" charset="-122"/>
                <a:ea typeface="微软雅黑" panose="020B0503020204020204" pitchFamily="34" charset="-122"/>
              </a:rPr>
              <a:t>在零样本学习中的应用</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hlinkClick r:id="rId3" tooltip="" action="ppaction://hlinksldjump"/>
              </a:rPr>
              <a:t>13.</a:t>
            </a:r>
            <a:r>
              <a:rPr lang="zh-CN" altLang="en-US" sz="2000" b="1" dirty="0">
                <a:solidFill>
                  <a:srgbClr val="FF0000"/>
                </a:solidFill>
                <a:latin typeface="微软雅黑" panose="020B0503020204020204" pitchFamily="34" charset="-122"/>
                <a:ea typeface="微软雅黑" panose="020B0503020204020204" pitchFamily="34" charset="-122"/>
                <a:hlinkClick r:id="rId3" tooltip="" action="ppaction://hlinksldjump"/>
              </a:rPr>
              <a:t>（易）基于传统方法的双目深度估计</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14.</a:t>
            </a:r>
            <a:r>
              <a:rPr lang="zh-CN" altLang="en-US" sz="2000" b="1" dirty="0">
                <a:latin typeface="微软雅黑" panose="020B0503020204020204" pitchFamily="34" charset="-122"/>
                <a:ea typeface="微软雅黑" panose="020B0503020204020204" pitchFamily="34" charset="-122"/>
              </a:rPr>
              <a:t>（难）双目深度估计方法总结</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1826141" cy="584775"/>
          </a:xfrm>
          <a:prstGeom prst="rect">
            <a:avLst/>
          </a:prstGeom>
        </p:spPr>
        <p:txBody>
          <a:bodyPr wrap="none">
            <a:spAutoFit/>
          </a:bodyPr>
          <a:lstStyle/>
          <a:p>
            <a:r>
              <a:rPr lang="zh-CN" altLang="en-US" sz="3200" dirty="0">
                <a:solidFill>
                  <a:schemeClr val="accent1"/>
                </a:solidFill>
                <a:latin typeface="+mj-lt"/>
                <a:ea typeface="思源黑体 CN Bold" panose="020B0800000000000000" pitchFamily="34" charset="-122"/>
              </a:rPr>
              <a:t>课题详情</a:t>
            </a:r>
            <a:endParaRPr lang="zh-CN" altLang="en-US" sz="3200" dirty="0">
              <a:solidFill>
                <a:schemeClr val="accent1"/>
              </a:solidFill>
              <a:latin typeface="+mj-lt"/>
              <a:ea typeface="思源黑体 CN Bold" panose="020B0800000000000000" pitchFamily="34" charset="-122"/>
            </a:endParaRPr>
          </a:p>
        </p:txBody>
      </p:sp>
      <p:sp>
        <p:nvSpPr>
          <p:cNvPr id="15" name="文本框 14"/>
          <p:cNvSpPr txBox="1"/>
          <p:nvPr/>
        </p:nvSpPr>
        <p:spPr>
          <a:xfrm>
            <a:off x="676910" y="980626"/>
            <a:ext cx="6437927" cy="2346283"/>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（易）基于时域转换的视频行为识别 </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（难）基于快慢帧率的视频行为识别 </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出题人：孙宝利（博一）</a:t>
            </a:r>
            <a:endParaRPr lang="zh-CN" altLang="en-US"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QQ</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1115395284</a:t>
            </a:r>
            <a:endParaRPr lang="en-US" altLang="zh-CN" sz="2000" b="1" dirty="0">
              <a:latin typeface="微软雅黑" panose="020B0503020204020204" pitchFamily="34" charset="-122"/>
              <a:ea typeface="微软雅黑" panose="020B0503020204020204" pitchFamily="34" charset="-122"/>
            </a:endParaRPr>
          </a:p>
          <a:p>
            <a:pPr>
              <a:lnSpc>
                <a:spcPct val="150000"/>
              </a:lnSpc>
            </a:pPr>
            <a:endParaRPr lang="en-US" altLang="zh-CN" sz="2000" b="1" dirty="0">
              <a:latin typeface="微软雅黑" panose="020B0503020204020204" pitchFamily="34" charset="-122"/>
              <a:ea typeface="微软雅黑" panose="020B0503020204020204" pitchFamily="34" charset="-122"/>
            </a:endParaRPr>
          </a:p>
        </p:txBody>
      </p:sp>
      <p:sp>
        <p:nvSpPr>
          <p:cNvPr id="4" name="星形: 五角 3"/>
          <p:cNvSpPr/>
          <p:nvPr/>
        </p:nvSpPr>
        <p:spPr>
          <a:xfrm>
            <a:off x="171449" y="304800"/>
            <a:ext cx="381001" cy="35275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3467616"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视频行为识别介绍</a:t>
            </a:r>
            <a:endParaRPr lang="zh-CN" altLang="en-US" sz="3200" dirty="0">
              <a:solidFill>
                <a:schemeClr val="accent1"/>
              </a:solidFill>
              <a:ea typeface="思源黑体 CN Bold" panose="020B0800000000000000" pitchFamily="34" charset="-122"/>
              <a:cs typeface="+mn-lt"/>
            </a:endParaRPr>
          </a:p>
        </p:txBody>
      </p:sp>
      <p:sp>
        <p:nvSpPr>
          <p:cNvPr id="4" name="文本框 3"/>
          <p:cNvSpPr txBox="1"/>
          <p:nvPr/>
        </p:nvSpPr>
        <p:spPr>
          <a:xfrm>
            <a:off x="487712" y="906418"/>
            <a:ext cx="5448269" cy="400110"/>
          </a:xfrm>
          <a:prstGeom prst="rect">
            <a:avLst/>
          </a:prstGeom>
          <a:noFill/>
        </p:spPr>
        <p:txBody>
          <a:bodyPr wrap="square" rtlCol="0">
            <a:spAutoFit/>
          </a:bodyPr>
          <a:lstStyle/>
          <a:p>
            <a:pPr algn="l"/>
            <a:r>
              <a:rPr lang="en-US" altLang="zh-CN" sz="2000" b="1" dirty="0">
                <a:latin typeface="NimbusRomNo9L-Medi"/>
              </a:rPr>
              <a:t>1. Problem Definition</a:t>
            </a:r>
            <a:endParaRPr lang="zh-CN" altLang="en-US" sz="2000" b="1" dirty="0">
              <a:latin typeface="NimbusRomNo9L-Medi"/>
            </a:endParaRPr>
          </a:p>
        </p:txBody>
      </p:sp>
      <p:sp>
        <p:nvSpPr>
          <p:cNvPr id="5" name="文本框 4"/>
          <p:cNvSpPr txBox="1"/>
          <p:nvPr/>
        </p:nvSpPr>
        <p:spPr>
          <a:xfrm>
            <a:off x="700682" y="1234447"/>
            <a:ext cx="11432941" cy="369332"/>
          </a:xfrm>
          <a:prstGeom prst="rect">
            <a:avLst/>
          </a:prstGeom>
          <a:noFill/>
        </p:spPr>
        <p:txBody>
          <a:bodyPr wrap="square">
            <a:spAutoFit/>
          </a:bodyPr>
          <a:lstStyle/>
          <a:p>
            <a:pPr algn="l"/>
            <a:r>
              <a:rPr lang="en-US" altLang="zh-CN" sz="1800" i="0" u="none" strike="noStrike" baseline="0" dirty="0">
                <a:latin typeface="NimbusRomNo9L-Medi"/>
              </a:rPr>
              <a:t>Action recognition is the  problem of recognition actions and interactions (identify </a:t>
            </a:r>
            <a:r>
              <a:rPr lang="en-US" altLang="zh-CN" sz="1800" b="1" i="0" u="none" strike="noStrike" baseline="0" dirty="0">
                <a:solidFill>
                  <a:srgbClr val="FF0000"/>
                </a:solidFill>
                <a:latin typeface="NimbusRomNo9L-Medi"/>
              </a:rPr>
              <a:t>the motion </a:t>
            </a:r>
            <a:r>
              <a:rPr lang="en-US" altLang="zh-CN" sz="1800" i="0" u="none" strike="noStrike" baseline="0" dirty="0">
                <a:latin typeface="NimbusRomNo9L-Medi"/>
              </a:rPr>
              <a:t>from actor) </a:t>
            </a:r>
            <a:endParaRPr lang="zh-CN" altLang="en-US" dirty="0"/>
          </a:p>
        </p:txBody>
      </p:sp>
      <p:sp>
        <p:nvSpPr>
          <p:cNvPr id="7" name="文本框 6"/>
          <p:cNvSpPr txBox="1"/>
          <p:nvPr/>
        </p:nvSpPr>
        <p:spPr>
          <a:xfrm>
            <a:off x="883425" y="4854471"/>
            <a:ext cx="1146098" cy="369332"/>
          </a:xfrm>
          <a:prstGeom prst="rect">
            <a:avLst/>
          </a:prstGeom>
          <a:noFill/>
        </p:spPr>
        <p:txBody>
          <a:bodyPr wrap="square">
            <a:spAutoFit/>
          </a:bodyPr>
          <a:lstStyle/>
          <a:p>
            <a:r>
              <a:rPr lang="en-US" altLang="zh-CN" dirty="0">
                <a:latin typeface="CMR10"/>
              </a:rPr>
              <a:t>1)</a:t>
            </a:r>
            <a:r>
              <a:rPr lang="zh-CN" altLang="en-US" dirty="0">
                <a:latin typeface="CMR10"/>
              </a:rPr>
              <a:t> </a:t>
            </a:r>
            <a:r>
              <a:rPr lang="en-US" altLang="zh-CN" sz="1800" b="0" i="0" u="none" strike="noStrike" baseline="0" dirty="0">
                <a:latin typeface="CMR10"/>
              </a:rPr>
              <a:t>Input</a:t>
            </a:r>
            <a:endParaRPr lang="zh-CN" altLang="en-US" dirty="0"/>
          </a:p>
        </p:txBody>
      </p:sp>
      <p:pic>
        <p:nvPicPr>
          <p:cNvPr id="8" name="图片 7"/>
          <p:cNvPicPr>
            <a:picLocks noChangeAspect="1"/>
          </p:cNvPicPr>
          <p:nvPr/>
        </p:nvPicPr>
        <p:blipFill>
          <a:blip r:embed="rId1"/>
          <a:stretch>
            <a:fillRect/>
          </a:stretch>
        </p:blipFill>
        <p:spPr>
          <a:xfrm>
            <a:off x="799047" y="1696621"/>
            <a:ext cx="6788616" cy="2553672"/>
          </a:xfrm>
          <a:prstGeom prst="rect">
            <a:avLst/>
          </a:prstGeom>
        </p:spPr>
      </p:pic>
      <p:sp>
        <p:nvSpPr>
          <p:cNvPr id="9" name="文本框 8"/>
          <p:cNvSpPr txBox="1"/>
          <p:nvPr/>
        </p:nvSpPr>
        <p:spPr>
          <a:xfrm>
            <a:off x="660398" y="4465492"/>
            <a:ext cx="6927265" cy="369332"/>
          </a:xfrm>
          <a:prstGeom prst="rect">
            <a:avLst/>
          </a:prstGeom>
          <a:noFill/>
        </p:spPr>
        <p:txBody>
          <a:bodyPr wrap="square">
            <a:spAutoFit/>
          </a:bodyPr>
          <a:lstStyle/>
          <a:p>
            <a:pPr marL="342900" indent="-342900">
              <a:buAutoNum type="arabicParenBoth"/>
            </a:pPr>
            <a:r>
              <a:rPr lang="en-US" altLang="zh-CN" sz="1800" b="1" i="0" u="none" strike="noStrike" baseline="0" dirty="0">
                <a:latin typeface="CMR10"/>
              </a:rPr>
              <a:t>The</a:t>
            </a:r>
            <a:r>
              <a:rPr lang="zh-CN" altLang="en-US" sz="1800" b="1" i="0" u="none" strike="noStrike" baseline="0" dirty="0">
                <a:latin typeface="CMR10"/>
              </a:rPr>
              <a:t> </a:t>
            </a:r>
            <a:r>
              <a:rPr lang="en-US" altLang="zh-CN" sz="1800" b="1" i="0" u="none" strike="noStrike" baseline="0" dirty="0">
                <a:latin typeface="CMR10"/>
              </a:rPr>
              <a:t>difference</a:t>
            </a:r>
            <a:r>
              <a:rPr lang="en-US" altLang="zh-CN" b="1" dirty="0">
                <a:latin typeface="CMR10"/>
              </a:rPr>
              <a:t>s between </a:t>
            </a:r>
            <a:r>
              <a:rPr lang="en-US" altLang="zh-CN" b="1" dirty="0">
                <a:solidFill>
                  <a:srgbClr val="FF0000"/>
                </a:solidFill>
                <a:latin typeface="CMR10"/>
              </a:rPr>
              <a:t>image recognition </a:t>
            </a:r>
            <a:r>
              <a:rPr lang="en-US" altLang="zh-CN" b="1" dirty="0">
                <a:latin typeface="CMR10"/>
              </a:rPr>
              <a:t>and </a:t>
            </a:r>
            <a:r>
              <a:rPr lang="en-US" altLang="zh-CN" b="1" dirty="0">
                <a:solidFill>
                  <a:srgbClr val="FF0000"/>
                </a:solidFill>
                <a:latin typeface="CMR10"/>
              </a:rPr>
              <a:t>action recognition</a:t>
            </a:r>
            <a:endParaRPr lang="en-US" altLang="zh-CN" sz="1800" b="1" i="0" u="none" strike="noStrike" baseline="0" dirty="0">
              <a:solidFill>
                <a:srgbClr val="FF0000"/>
              </a:solidFill>
              <a:latin typeface="CMR10"/>
            </a:endParaRPr>
          </a:p>
        </p:txBody>
      </p:sp>
      <p:sp>
        <p:nvSpPr>
          <p:cNvPr id="10" name="文本框 9"/>
          <p:cNvSpPr txBox="1"/>
          <p:nvPr/>
        </p:nvSpPr>
        <p:spPr>
          <a:xfrm>
            <a:off x="4508253" y="5676707"/>
            <a:ext cx="2855456" cy="646331"/>
          </a:xfrm>
          <a:prstGeom prst="rect">
            <a:avLst/>
          </a:prstGeom>
          <a:noFill/>
        </p:spPr>
        <p:txBody>
          <a:bodyPr wrap="square">
            <a:spAutoFit/>
          </a:bodyPr>
          <a:lstStyle/>
          <a:p>
            <a:r>
              <a:rPr lang="en-US" altLang="zh-CN" sz="1800" b="0" i="0" u="none" strike="noStrike" baseline="0" dirty="0">
                <a:latin typeface="CMR10"/>
              </a:rPr>
              <a:t>Spatial features extraction, </a:t>
            </a:r>
            <a:endParaRPr lang="en-US" altLang="zh-CN" sz="1800" b="0" i="0" u="none" strike="noStrike" baseline="0" dirty="0">
              <a:latin typeface="CMR10"/>
            </a:endParaRPr>
          </a:p>
          <a:p>
            <a:r>
              <a:rPr lang="en-US" altLang="zh-CN" sz="1800" b="0" i="0" u="none" strike="noStrike" baseline="0" dirty="0">
                <a:latin typeface="CMR10"/>
              </a:rPr>
              <a:t>Temporal features fusion</a:t>
            </a:r>
            <a:endParaRPr lang="zh-CN" altLang="en-US" dirty="0"/>
          </a:p>
        </p:txBody>
      </p:sp>
      <mc:AlternateContent xmlns:mc="http://schemas.openxmlformats.org/markup-compatibility/2006">
        <mc:Choice xmlns:a14="http://schemas.microsoft.com/office/drawing/2010/main" Requires="a14">
          <p:sp>
            <p:nvSpPr>
              <p:cNvPr id="11" name="文本框 10"/>
              <p:cNvSpPr txBox="1"/>
              <p:nvPr/>
            </p:nvSpPr>
            <p:spPr>
              <a:xfrm>
                <a:off x="1152092" y="5746383"/>
                <a:ext cx="1189043" cy="2160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𝑽</m:t>
                      </m:r>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en-US" altLang="zh-CN" sz="1400" b="0" i="1" smtClean="0">
                              <a:latin typeface="Cambria Math" panose="02040503050406030204" pitchFamily="18" charset="0"/>
                              <a:ea typeface="Cambria Math" panose="02040503050406030204" pitchFamily="18" charset="0"/>
                            </a:rPr>
                            <m:t>𝑅</m:t>
                          </m:r>
                        </m:e>
                        <m:sup>
                          <m:r>
                            <a:rPr lang="en-US" altLang="zh-CN" sz="1400" b="0" i="1" smtClean="0">
                              <a:latin typeface="Cambria Math" panose="02040503050406030204" pitchFamily="18" charset="0"/>
                              <a:ea typeface="Cambria Math" panose="02040503050406030204" pitchFamily="18" charset="0"/>
                            </a:rPr>
                            <m:t>𝑇</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𝐻</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𝑊</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𝐶</m:t>
                          </m:r>
                        </m:sup>
                      </m:sSup>
                    </m:oMath>
                  </m:oMathPara>
                </a14:m>
                <a:endParaRPr lang="zh-CN" altLang="en-US" sz="1400" dirty="0"/>
              </a:p>
            </p:txBody>
          </p:sp>
        </mc:Choice>
        <mc:Fallback>
          <p:sp>
            <p:nvSpPr>
              <p:cNvPr id="11" name="文本框 10"/>
              <p:cNvSpPr txBox="1">
                <a:spLocks noRot="1" noChangeAspect="1" noMove="1" noResize="1" noEditPoints="1" noAdjustHandles="1" noChangeArrowheads="1" noChangeShapeType="1" noTextEdit="1"/>
              </p:cNvSpPr>
              <p:nvPr/>
            </p:nvSpPr>
            <p:spPr>
              <a:xfrm>
                <a:off x="1152092" y="5746383"/>
                <a:ext cx="1189043" cy="216085"/>
              </a:xfrm>
              <a:prstGeom prst="rect">
                <a:avLst/>
              </a:prstGeom>
              <a:blipFill rotWithShape="1">
                <a:blip r:embed="rId2"/>
                <a:stretch>
                  <a:fillRect l="-17" t="-124" r="-24735" b="-12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152091" y="5357404"/>
                <a:ext cx="955582" cy="2160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𝑰</m:t>
                      </m:r>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en-US" altLang="zh-CN" sz="1400" b="0" i="1" smtClean="0">
                              <a:latin typeface="Cambria Math" panose="02040503050406030204" pitchFamily="18" charset="0"/>
                              <a:ea typeface="Cambria Math" panose="02040503050406030204" pitchFamily="18" charset="0"/>
                            </a:rPr>
                            <m:t>𝑅</m:t>
                          </m:r>
                        </m:e>
                        <m:sup>
                          <m:r>
                            <a:rPr lang="en-US" altLang="zh-CN" sz="1400" b="0" i="1" smtClean="0">
                              <a:latin typeface="Cambria Math" panose="02040503050406030204" pitchFamily="18" charset="0"/>
                              <a:ea typeface="Cambria Math" panose="02040503050406030204" pitchFamily="18" charset="0"/>
                            </a:rPr>
                            <m:t>𝐻</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𝑊</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𝐶</m:t>
                          </m:r>
                        </m:sup>
                      </m:sSup>
                    </m:oMath>
                  </m:oMathPara>
                </a14:m>
                <a:endParaRPr lang="zh-CN" altLang="en-US" sz="1400" dirty="0"/>
              </a:p>
            </p:txBody>
          </p:sp>
        </mc:Choice>
        <mc:Fallback>
          <p:sp>
            <p:nvSpPr>
              <p:cNvPr id="12" name="文本框 11"/>
              <p:cNvSpPr txBox="1">
                <a:spLocks noRot="1" noChangeAspect="1" noMove="1" noResize="1" noEditPoints="1" noAdjustHandles="1" noChangeArrowheads="1" noChangeShapeType="1" noTextEdit="1"/>
              </p:cNvSpPr>
              <p:nvPr/>
            </p:nvSpPr>
            <p:spPr>
              <a:xfrm>
                <a:off x="1152091" y="5357404"/>
                <a:ext cx="955582" cy="216085"/>
              </a:xfrm>
              <a:prstGeom prst="rect">
                <a:avLst/>
              </a:prstGeom>
              <a:blipFill rotWithShape="1">
                <a:blip r:embed="rId3"/>
                <a:stretch>
                  <a:fillRect l="-21" t="-252" r="-28496" b="-1132"/>
                </a:stretch>
              </a:blipFill>
            </p:spPr>
            <p:txBody>
              <a:bodyPr/>
              <a:lstStyle/>
              <a:p>
                <a:r>
                  <a:rPr lang="zh-CN" altLang="en-US">
                    <a:noFill/>
                  </a:rPr>
                  <a:t> </a:t>
                </a:r>
              </a:p>
            </p:txBody>
          </p:sp>
        </mc:Fallback>
      </mc:AlternateContent>
      <p:sp>
        <p:nvSpPr>
          <p:cNvPr id="13" name="文本框 12"/>
          <p:cNvSpPr txBox="1"/>
          <p:nvPr/>
        </p:nvSpPr>
        <p:spPr>
          <a:xfrm>
            <a:off x="4006558" y="4837466"/>
            <a:ext cx="2431585" cy="369332"/>
          </a:xfrm>
          <a:prstGeom prst="rect">
            <a:avLst/>
          </a:prstGeom>
          <a:noFill/>
        </p:spPr>
        <p:txBody>
          <a:bodyPr wrap="square">
            <a:spAutoFit/>
          </a:bodyPr>
          <a:lstStyle/>
          <a:p>
            <a:r>
              <a:rPr lang="en-US" altLang="zh-CN" dirty="0">
                <a:latin typeface="CMR10"/>
              </a:rPr>
              <a:t>2)</a:t>
            </a:r>
            <a:r>
              <a:rPr lang="zh-CN" altLang="en-US" dirty="0">
                <a:latin typeface="CMR10"/>
              </a:rPr>
              <a:t> </a:t>
            </a:r>
            <a:r>
              <a:rPr lang="en-US" altLang="zh-CN" sz="1800" b="0" i="0" u="none" strike="noStrike" baseline="0" dirty="0">
                <a:latin typeface="CMR10"/>
              </a:rPr>
              <a:t>Features extraction</a:t>
            </a:r>
            <a:endParaRPr lang="zh-CN" altLang="en-US" dirty="0"/>
          </a:p>
        </p:txBody>
      </p:sp>
      <mc:AlternateContent xmlns:mc="http://schemas.openxmlformats.org/markup-compatibility/2006">
        <mc:Choice xmlns:a14="http://schemas.microsoft.com/office/drawing/2010/main" Requires="a14">
          <p:sp>
            <p:nvSpPr>
              <p:cNvPr id="14" name="文本框 13"/>
              <p:cNvSpPr txBox="1"/>
              <p:nvPr/>
            </p:nvSpPr>
            <p:spPr>
              <a:xfrm>
                <a:off x="4144042" y="5257222"/>
                <a:ext cx="453607" cy="307777"/>
              </a:xfrm>
              <a:prstGeom prst="rect">
                <a:avLst/>
              </a:prstGeom>
              <a:noFill/>
            </p:spPr>
            <p:txBody>
              <a:bodyPr wrap="square">
                <a:spAutoFit/>
              </a:bodyPr>
              <a:lstStyle/>
              <a:p>
                <a14:m>
                  <m:oMath xmlns:m="http://schemas.openxmlformats.org/officeDocument/2006/math">
                    <m:r>
                      <a:rPr lang="en-US" altLang="zh-CN" sz="1400" b="1" i="1" smtClean="0">
                        <a:latin typeface="Cambria Math" panose="02040503050406030204" pitchFamily="18" charset="0"/>
                      </a:rPr>
                      <m:t>𝑰</m:t>
                    </m:r>
                  </m:oMath>
                </a14:m>
                <a:r>
                  <a:rPr lang="en-US" altLang="zh-CN" sz="1400" dirty="0"/>
                  <a:t>:</a:t>
                </a:r>
                <a:endParaRPr lang="zh-CN" altLang="en-US" sz="1400" dirty="0"/>
              </a:p>
            </p:txBody>
          </p:sp>
        </mc:Choice>
        <mc:Fallback>
          <p:sp>
            <p:nvSpPr>
              <p:cNvPr id="14" name="文本框 13"/>
              <p:cNvSpPr txBox="1">
                <a:spLocks noRot="1" noChangeAspect="1" noMove="1" noResize="1" noEditPoints="1" noAdjustHandles="1" noChangeArrowheads="1" noChangeShapeType="1" noTextEdit="1"/>
              </p:cNvSpPr>
              <p:nvPr/>
            </p:nvSpPr>
            <p:spPr>
              <a:xfrm>
                <a:off x="4144042" y="5257222"/>
                <a:ext cx="453607" cy="307777"/>
              </a:xfrm>
              <a:prstGeom prst="rect">
                <a:avLst/>
              </a:prstGeom>
              <a:blipFill rotWithShape="1">
                <a:blip r:embed="rId4"/>
                <a:stretch>
                  <a:fillRect l="-7" t="-19" r="55" b="1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4130396" y="5700536"/>
                <a:ext cx="453607" cy="307777"/>
              </a:xfrm>
              <a:prstGeom prst="rect">
                <a:avLst/>
              </a:prstGeom>
              <a:noFill/>
            </p:spPr>
            <p:txBody>
              <a:bodyPr wrap="square">
                <a:spAutoFit/>
              </a:bodyPr>
              <a:lstStyle/>
              <a:p>
                <a14:m>
                  <m:oMath xmlns:m="http://schemas.openxmlformats.org/officeDocument/2006/math">
                    <m:r>
                      <a:rPr lang="en-US" altLang="zh-CN" sz="1400" b="1" i="1" smtClean="0">
                        <a:latin typeface="Cambria Math" panose="02040503050406030204" pitchFamily="18" charset="0"/>
                      </a:rPr>
                      <m:t>𝑽</m:t>
                    </m:r>
                  </m:oMath>
                </a14:m>
                <a:r>
                  <a:rPr lang="en-US" altLang="zh-CN" sz="1400" b="1" dirty="0"/>
                  <a:t>:</a:t>
                </a:r>
                <a:endParaRPr lang="zh-CN" altLang="en-US" sz="1400" b="1" dirty="0"/>
              </a:p>
            </p:txBody>
          </p:sp>
        </mc:Choice>
        <mc:Fallback>
          <p:sp>
            <p:nvSpPr>
              <p:cNvPr id="15" name="文本框 14"/>
              <p:cNvSpPr txBox="1">
                <a:spLocks noRot="1" noChangeAspect="1" noMove="1" noResize="1" noEditPoints="1" noAdjustHandles="1" noChangeArrowheads="1" noChangeShapeType="1" noTextEdit="1"/>
              </p:cNvSpPr>
              <p:nvPr/>
            </p:nvSpPr>
            <p:spPr>
              <a:xfrm>
                <a:off x="4130396" y="5700536"/>
                <a:ext cx="453607" cy="307777"/>
              </a:xfrm>
              <a:prstGeom prst="rect">
                <a:avLst/>
              </a:prstGeom>
              <a:blipFill rotWithShape="1">
                <a:blip r:embed="rId5"/>
                <a:stretch>
                  <a:fillRect l="-78" t="-46" r="126" b="188"/>
                </a:stretch>
              </a:blipFill>
            </p:spPr>
            <p:txBody>
              <a:bodyPr/>
              <a:lstStyle/>
              <a:p>
                <a:r>
                  <a:rPr lang="zh-CN" altLang="en-US">
                    <a:noFill/>
                  </a:rPr>
                  <a:t> </a:t>
                </a:r>
              </a:p>
            </p:txBody>
          </p:sp>
        </mc:Fallback>
      </mc:AlternateContent>
      <p:sp>
        <p:nvSpPr>
          <p:cNvPr id="16" name="文本框 15"/>
          <p:cNvSpPr txBox="1"/>
          <p:nvPr/>
        </p:nvSpPr>
        <p:spPr>
          <a:xfrm>
            <a:off x="4508253" y="5212672"/>
            <a:ext cx="2855456" cy="369332"/>
          </a:xfrm>
          <a:prstGeom prst="rect">
            <a:avLst/>
          </a:prstGeom>
          <a:noFill/>
        </p:spPr>
        <p:txBody>
          <a:bodyPr wrap="square">
            <a:spAutoFit/>
          </a:bodyPr>
          <a:lstStyle/>
          <a:p>
            <a:r>
              <a:rPr lang="en-US" altLang="zh-CN" sz="1800" b="0" i="0" u="none" strike="noStrike" baseline="0" dirty="0">
                <a:latin typeface="CMR10"/>
              </a:rPr>
              <a:t>Spatial features extraction</a:t>
            </a:r>
            <a:endParaRPr lang="en-US" altLang="zh-CN" sz="1800" b="0" i="0" u="none" strike="noStrike" baseline="0" dirty="0">
              <a:latin typeface="CMR10"/>
            </a:endParaRPr>
          </a:p>
        </p:txBody>
      </p:sp>
      <p:sp>
        <p:nvSpPr>
          <p:cNvPr id="17" name="文本框 16"/>
          <p:cNvSpPr txBox="1"/>
          <p:nvPr/>
        </p:nvSpPr>
        <p:spPr>
          <a:xfrm>
            <a:off x="8281034" y="4834824"/>
            <a:ext cx="3368289" cy="369332"/>
          </a:xfrm>
          <a:prstGeom prst="rect">
            <a:avLst/>
          </a:prstGeom>
          <a:noFill/>
        </p:spPr>
        <p:txBody>
          <a:bodyPr wrap="square">
            <a:spAutoFit/>
          </a:bodyPr>
          <a:lstStyle/>
          <a:p>
            <a:r>
              <a:rPr lang="en-US" altLang="zh-CN" dirty="0">
                <a:latin typeface="CMR10"/>
              </a:rPr>
              <a:t>3)</a:t>
            </a:r>
            <a:r>
              <a:rPr lang="zh-CN" altLang="en-US" dirty="0">
                <a:latin typeface="CMR10"/>
              </a:rPr>
              <a:t> </a:t>
            </a:r>
            <a:r>
              <a:rPr lang="en-US" altLang="zh-CN" sz="1800" b="0" i="0" u="none" strike="noStrike" baseline="0" dirty="0">
                <a:latin typeface="CMR10"/>
              </a:rPr>
              <a:t>The grain of category</a:t>
            </a:r>
            <a:endParaRPr lang="zh-CN" altLang="en-US" dirty="0"/>
          </a:p>
        </p:txBody>
      </p:sp>
      <p:sp>
        <p:nvSpPr>
          <p:cNvPr id="18" name="文本框 17"/>
          <p:cNvSpPr txBox="1"/>
          <p:nvPr/>
        </p:nvSpPr>
        <p:spPr>
          <a:xfrm>
            <a:off x="8085380" y="1729394"/>
            <a:ext cx="2070992" cy="646331"/>
          </a:xfrm>
          <a:prstGeom prst="rect">
            <a:avLst/>
          </a:prstGeom>
          <a:noFill/>
        </p:spPr>
        <p:txBody>
          <a:bodyPr wrap="square" rtlCol="0">
            <a:spAutoFit/>
          </a:bodyPr>
          <a:lstStyle/>
          <a:p>
            <a:pPr algn="l"/>
            <a:r>
              <a:rPr lang="en-US" altLang="zh-CN" dirty="0">
                <a:latin typeface="NimbusRomNo9L-Medi"/>
              </a:rPr>
              <a:t>Applications:</a:t>
            </a:r>
            <a:endParaRPr lang="en-US" altLang="zh-CN" dirty="0">
              <a:latin typeface="NimbusRomNo9L-Medi"/>
            </a:endParaRPr>
          </a:p>
          <a:p>
            <a:pPr algn="l"/>
            <a:endParaRPr lang="zh-CN" altLang="en-US" dirty="0">
              <a:latin typeface="NimbusRomNo9L-Medi"/>
            </a:endParaRPr>
          </a:p>
        </p:txBody>
      </p:sp>
      <p:sp>
        <p:nvSpPr>
          <p:cNvPr id="19" name="文本框 18"/>
          <p:cNvSpPr txBox="1"/>
          <p:nvPr/>
        </p:nvSpPr>
        <p:spPr>
          <a:xfrm>
            <a:off x="8085380" y="2126647"/>
            <a:ext cx="3307573" cy="1754326"/>
          </a:xfrm>
          <a:prstGeom prst="rect">
            <a:avLst/>
          </a:prstGeom>
          <a:noFill/>
        </p:spPr>
        <p:txBody>
          <a:bodyPr wrap="square">
            <a:spAutoFit/>
          </a:bodyPr>
          <a:lstStyle/>
          <a:p>
            <a:pPr algn="l"/>
            <a:r>
              <a:rPr lang="en-US" altLang="zh-CN" dirty="0">
                <a:latin typeface="NimbusRomNo9L-Medi"/>
              </a:rPr>
              <a:t>Intelligent video surveillance, patient monitoring systems, human-computer interaction, smart home,</a:t>
            </a:r>
            <a:endParaRPr lang="en-US" altLang="zh-CN" dirty="0">
              <a:latin typeface="NimbusRomNo9L-Medi"/>
            </a:endParaRPr>
          </a:p>
          <a:p>
            <a:pPr algn="l"/>
            <a:r>
              <a:rPr lang="en-US" altLang="zh-CN" dirty="0">
                <a:latin typeface="NimbusRomNo9L-Medi"/>
              </a:rPr>
              <a:t>intelligent security,  </a:t>
            </a:r>
            <a:endParaRPr lang="en-US" altLang="zh-CN" dirty="0">
              <a:latin typeface="NimbusRomNo9L-Medi"/>
            </a:endParaRPr>
          </a:p>
          <a:p>
            <a:pPr algn="l"/>
            <a:r>
              <a:rPr lang="en-US" altLang="zh-CN" dirty="0">
                <a:latin typeface="NimbusRomNo9L-Medi"/>
              </a:rPr>
              <a:t>Athlete assisted training  </a:t>
            </a:r>
            <a:endParaRPr lang="en-US" altLang="zh-CN" dirty="0">
              <a:latin typeface="NimbusRomNo9L-Med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3467616"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视频行为识别介绍</a:t>
            </a:r>
            <a:endParaRPr lang="zh-CN" altLang="en-US" sz="3200" dirty="0">
              <a:solidFill>
                <a:schemeClr val="accent1"/>
              </a:solidFill>
              <a:ea typeface="思源黑体 CN Bold" panose="020B0800000000000000" pitchFamily="34" charset="-122"/>
              <a:cs typeface="+mn-lt"/>
            </a:endParaRPr>
          </a:p>
        </p:txBody>
      </p:sp>
      <p:sp>
        <p:nvSpPr>
          <p:cNvPr id="20" name="文本框 19"/>
          <p:cNvSpPr txBox="1"/>
          <p:nvPr/>
        </p:nvSpPr>
        <p:spPr>
          <a:xfrm>
            <a:off x="487712" y="906418"/>
            <a:ext cx="11149117" cy="400110"/>
          </a:xfrm>
          <a:prstGeom prst="rect">
            <a:avLst/>
          </a:prstGeom>
          <a:noFill/>
        </p:spPr>
        <p:txBody>
          <a:bodyPr wrap="square" rtlCol="0">
            <a:spAutoFit/>
          </a:bodyPr>
          <a:lstStyle/>
          <a:p>
            <a:pPr algn="l"/>
            <a:r>
              <a:rPr lang="en-US" altLang="zh-CN" sz="2000" b="1" dirty="0">
                <a:latin typeface="NimbusRomNo9L-Medi"/>
              </a:rPr>
              <a:t>2. Existing works (deep learning based). </a:t>
            </a:r>
            <a:r>
              <a:rPr lang="en-US" altLang="zh-CN" sz="2000" dirty="0" err="1">
                <a:latin typeface="NimbusRomNo9L-Medi"/>
              </a:rPr>
              <a:t>Spatio</a:t>
            </a:r>
            <a:r>
              <a:rPr lang="en-US" altLang="zh-CN" sz="2000" dirty="0">
                <a:latin typeface="NimbusRomNo9L-Medi"/>
              </a:rPr>
              <a:t>-temporal feature extraction &amp; long-temporal modeling</a:t>
            </a:r>
            <a:endParaRPr lang="zh-CN" altLang="en-US" sz="2000" dirty="0">
              <a:latin typeface="NimbusRomNo9L-Medi"/>
            </a:endParaRPr>
          </a:p>
        </p:txBody>
      </p:sp>
      <p:sp>
        <p:nvSpPr>
          <p:cNvPr id="21" name="文本框 20"/>
          <p:cNvSpPr txBox="1"/>
          <p:nvPr/>
        </p:nvSpPr>
        <p:spPr>
          <a:xfrm>
            <a:off x="1098943" y="4012926"/>
            <a:ext cx="1789713" cy="338554"/>
          </a:xfrm>
          <a:prstGeom prst="rect">
            <a:avLst/>
          </a:prstGeom>
          <a:noFill/>
        </p:spPr>
        <p:txBody>
          <a:bodyPr wrap="square">
            <a:spAutoFit/>
          </a:bodyPr>
          <a:lstStyle/>
          <a:p>
            <a:r>
              <a:rPr lang="en-US" altLang="zh-CN" sz="1600" dirty="0"/>
              <a:t>(a) Two-Stream</a:t>
            </a:r>
            <a:endParaRPr lang="zh-CN" altLang="en-US" sz="1600" dirty="0"/>
          </a:p>
        </p:txBody>
      </p:sp>
      <p:sp>
        <p:nvSpPr>
          <p:cNvPr id="22" name="矩形 21"/>
          <p:cNvSpPr/>
          <p:nvPr/>
        </p:nvSpPr>
        <p:spPr>
          <a:xfrm>
            <a:off x="947733" y="3476625"/>
            <a:ext cx="657225" cy="4001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133600" y="3362096"/>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095499" y="3399883"/>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57399" y="3438838"/>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019298" y="3476625"/>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990722" y="3515152"/>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952621" y="3552939"/>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32387" y="3561949"/>
            <a:ext cx="795030" cy="276999"/>
          </a:xfrm>
          <a:prstGeom prst="rect">
            <a:avLst/>
          </a:prstGeom>
          <a:noFill/>
        </p:spPr>
        <p:txBody>
          <a:bodyPr wrap="square">
            <a:spAutoFit/>
          </a:bodyPr>
          <a:lstStyle/>
          <a:p>
            <a:r>
              <a:rPr lang="en-US" altLang="zh-CN" sz="1200" dirty="0"/>
              <a:t>Image 1</a:t>
            </a:r>
            <a:endParaRPr lang="zh-CN" altLang="en-US" sz="1200" dirty="0"/>
          </a:p>
        </p:txBody>
      </p:sp>
      <p:sp>
        <p:nvSpPr>
          <p:cNvPr id="31" name="文本框 30"/>
          <p:cNvSpPr txBox="1"/>
          <p:nvPr/>
        </p:nvSpPr>
        <p:spPr>
          <a:xfrm>
            <a:off x="1996227" y="3514839"/>
            <a:ext cx="795030" cy="461665"/>
          </a:xfrm>
          <a:prstGeom prst="rect">
            <a:avLst/>
          </a:prstGeom>
          <a:noFill/>
        </p:spPr>
        <p:txBody>
          <a:bodyPr wrap="square">
            <a:spAutoFit/>
          </a:bodyPr>
          <a:lstStyle/>
          <a:p>
            <a:r>
              <a:rPr lang="en-US" altLang="zh-CN" sz="1200" dirty="0"/>
              <a:t> Flow </a:t>
            </a:r>
            <a:endParaRPr lang="en-US" altLang="zh-CN" sz="1200" dirty="0"/>
          </a:p>
          <a:p>
            <a:r>
              <a:rPr lang="en-US" altLang="zh-CN" sz="1200" dirty="0"/>
              <a:t>1 to N</a:t>
            </a:r>
            <a:endParaRPr lang="zh-CN" altLang="en-US" sz="1200" dirty="0"/>
          </a:p>
        </p:txBody>
      </p:sp>
      <p:cxnSp>
        <p:nvCxnSpPr>
          <p:cNvPr id="32" name="直接箭头连接符 31"/>
          <p:cNvCxnSpPr/>
          <p:nvPr/>
        </p:nvCxnSpPr>
        <p:spPr>
          <a:xfrm flipV="1">
            <a:off x="2693860" y="3726969"/>
            <a:ext cx="194796" cy="2584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1285875" y="2857500"/>
            <a:ext cx="0" cy="6191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2309810" y="2857500"/>
            <a:ext cx="0" cy="6191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760537" y="3743503"/>
            <a:ext cx="483161" cy="276999"/>
          </a:xfrm>
          <a:prstGeom prst="rect">
            <a:avLst/>
          </a:prstGeom>
          <a:noFill/>
        </p:spPr>
        <p:txBody>
          <a:bodyPr wrap="square">
            <a:spAutoFit/>
          </a:bodyPr>
          <a:lstStyle/>
          <a:p>
            <a:r>
              <a:rPr lang="en-US" altLang="zh-CN" sz="1200" dirty="0"/>
              <a:t>time</a:t>
            </a:r>
            <a:endParaRPr lang="zh-CN" altLang="en-US" sz="1200" dirty="0"/>
          </a:p>
        </p:txBody>
      </p:sp>
      <p:sp>
        <p:nvSpPr>
          <p:cNvPr id="36" name="矩形: 圆角 35"/>
          <p:cNvSpPr/>
          <p:nvPr/>
        </p:nvSpPr>
        <p:spPr>
          <a:xfrm>
            <a:off x="883904" y="2352461"/>
            <a:ext cx="781049" cy="48577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1928809" y="2352461"/>
            <a:ext cx="781049" cy="48577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p:nvPr/>
        </p:nvCxnSpPr>
        <p:spPr>
          <a:xfrm flipV="1">
            <a:off x="1781394" y="1603375"/>
            <a:ext cx="0" cy="310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4223806" y="1914311"/>
            <a:ext cx="0" cy="438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p:cNvCxnSpPr>
            <a:stCxn id="36" idx="0"/>
          </p:cNvCxnSpPr>
          <p:nvPr/>
        </p:nvCxnSpPr>
        <p:spPr>
          <a:xfrm rot="5400000" flipH="1" flipV="1">
            <a:off x="1297112" y="1984620"/>
            <a:ext cx="345158" cy="39052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p:cNvCxnSpPr>
            <a:stCxn id="37" idx="0"/>
          </p:cNvCxnSpPr>
          <p:nvPr/>
        </p:nvCxnSpPr>
        <p:spPr>
          <a:xfrm rot="16200000" flipV="1">
            <a:off x="1953638" y="1986764"/>
            <a:ext cx="340869" cy="3905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本框 41"/>
              <p:cNvSpPr txBox="1"/>
              <p:nvPr/>
            </p:nvSpPr>
            <p:spPr>
              <a:xfrm>
                <a:off x="1646680" y="1858154"/>
                <a:ext cx="28212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p:sp>
            <p:nvSpPr>
              <p:cNvPr id="42" name="文本框 41"/>
              <p:cNvSpPr txBox="1">
                <a:spLocks noRot="1" noChangeAspect="1" noMove="1" noResize="1" noEditPoints="1" noAdjustHandles="1" noChangeArrowheads="1" noChangeShapeType="1" noTextEdit="1"/>
              </p:cNvSpPr>
              <p:nvPr/>
            </p:nvSpPr>
            <p:spPr>
              <a:xfrm>
                <a:off x="1646680" y="1858154"/>
                <a:ext cx="282129" cy="276999"/>
              </a:xfrm>
              <a:prstGeom prst="rect">
                <a:avLst/>
              </a:prstGeom>
              <a:blipFill rotWithShape="1">
                <a:blip r:embed="rId1"/>
                <a:stretch>
                  <a:fillRect l="-44" t="-52" r="-22621" b="102"/>
                </a:stretch>
              </a:blipFill>
            </p:spPr>
            <p:txBody>
              <a:bodyPr/>
              <a:lstStyle/>
              <a:p>
                <a:r>
                  <a:rPr lang="zh-CN" altLang="en-US">
                    <a:noFill/>
                  </a:rPr>
                  <a:t> </a:t>
                </a:r>
              </a:p>
            </p:txBody>
          </p:sp>
        </mc:Fallback>
      </mc:AlternateContent>
      <p:sp>
        <p:nvSpPr>
          <p:cNvPr id="43" name="文本框 42"/>
          <p:cNvSpPr txBox="1"/>
          <p:nvPr/>
        </p:nvSpPr>
        <p:spPr>
          <a:xfrm>
            <a:off x="1486203" y="1347260"/>
            <a:ext cx="795030" cy="276999"/>
          </a:xfrm>
          <a:prstGeom prst="rect">
            <a:avLst/>
          </a:prstGeom>
          <a:noFill/>
        </p:spPr>
        <p:txBody>
          <a:bodyPr wrap="square">
            <a:spAutoFit/>
          </a:bodyPr>
          <a:lstStyle/>
          <a:p>
            <a:r>
              <a:rPr lang="en-US" altLang="zh-CN" sz="1200" dirty="0"/>
              <a:t>Action</a:t>
            </a:r>
            <a:endParaRPr lang="zh-CN" altLang="en-US" sz="1200" dirty="0"/>
          </a:p>
        </p:txBody>
      </p:sp>
      <p:sp>
        <p:nvSpPr>
          <p:cNvPr id="44" name="文本框 43"/>
          <p:cNvSpPr txBox="1"/>
          <p:nvPr/>
        </p:nvSpPr>
        <p:spPr>
          <a:xfrm>
            <a:off x="932387" y="2450341"/>
            <a:ext cx="769487" cy="276999"/>
          </a:xfrm>
          <a:prstGeom prst="rect">
            <a:avLst/>
          </a:prstGeom>
          <a:noFill/>
        </p:spPr>
        <p:txBody>
          <a:bodyPr wrap="square">
            <a:spAutoFit/>
          </a:bodyPr>
          <a:lstStyle/>
          <a:p>
            <a:r>
              <a:rPr lang="en-US" altLang="zh-CN" sz="1200" dirty="0" err="1"/>
              <a:t>ConvNet</a:t>
            </a:r>
            <a:endParaRPr lang="zh-CN" altLang="en-US" sz="1200" dirty="0"/>
          </a:p>
        </p:txBody>
      </p:sp>
      <p:sp>
        <p:nvSpPr>
          <p:cNvPr id="45" name="文本框 44"/>
          <p:cNvSpPr txBox="1"/>
          <p:nvPr/>
        </p:nvSpPr>
        <p:spPr>
          <a:xfrm>
            <a:off x="1965730" y="2440258"/>
            <a:ext cx="946997" cy="276999"/>
          </a:xfrm>
          <a:prstGeom prst="rect">
            <a:avLst/>
          </a:prstGeom>
          <a:noFill/>
        </p:spPr>
        <p:txBody>
          <a:bodyPr wrap="square">
            <a:spAutoFit/>
          </a:bodyPr>
          <a:lstStyle/>
          <a:p>
            <a:r>
              <a:rPr lang="en-US" altLang="zh-CN" sz="1200" dirty="0" err="1"/>
              <a:t>ConvNet</a:t>
            </a:r>
            <a:endParaRPr lang="zh-CN" altLang="en-US" sz="1200" dirty="0"/>
          </a:p>
        </p:txBody>
      </p:sp>
      <p:sp>
        <p:nvSpPr>
          <p:cNvPr id="46" name="矩形 45"/>
          <p:cNvSpPr/>
          <p:nvPr/>
        </p:nvSpPr>
        <p:spPr>
          <a:xfrm>
            <a:off x="4047596" y="3362583"/>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4009495" y="3400370"/>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971395" y="3439325"/>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933294" y="3477112"/>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904718" y="3515639"/>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866617" y="3553426"/>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3910223" y="3515326"/>
            <a:ext cx="795030" cy="461665"/>
          </a:xfrm>
          <a:prstGeom prst="rect">
            <a:avLst/>
          </a:prstGeom>
          <a:noFill/>
        </p:spPr>
        <p:txBody>
          <a:bodyPr wrap="square">
            <a:spAutoFit/>
          </a:bodyPr>
          <a:lstStyle/>
          <a:p>
            <a:r>
              <a:rPr lang="en-US" altLang="zh-CN" sz="1200" dirty="0"/>
              <a:t> image </a:t>
            </a:r>
            <a:endParaRPr lang="en-US" altLang="zh-CN" sz="1200" dirty="0"/>
          </a:p>
          <a:p>
            <a:r>
              <a:rPr lang="en-US" altLang="zh-CN" sz="1200" dirty="0"/>
              <a:t>1 to T </a:t>
            </a:r>
            <a:endParaRPr lang="zh-CN" altLang="en-US" sz="1200" dirty="0"/>
          </a:p>
        </p:txBody>
      </p:sp>
      <p:cxnSp>
        <p:nvCxnSpPr>
          <p:cNvPr id="53" name="直接箭头连接符 52"/>
          <p:cNvCxnSpPr/>
          <p:nvPr/>
        </p:nvCxnSpPr>
        <p:spPr>
          <a:xfrm flipV="1">
            <a:off x="4607856" y="3727456"/>
            <a:ext cx="194796" cy="2584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4223806" y="2857987"/>
            <a:ext cx="0" cy="6191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637288" y="3838948"/>
            <a:ext cx="483161" cy="276999"/>
          </a:xfrm>
          <a:prstGeom prst="rect">
            <a:avLst/>
          </a:prstGeom>
          <a:noFill/>
        </p:spPr>
        <p:txBody>
          <a:bodyPr wrap="square">
            <a:spAutoFit/>
          </a:bodyPr>
          <a:lstStyle/>
          <a:p>
            <a:r>
              <a:rPr lang="en-US" altLang="zh-CN" sz="1200" dirty="0"/>
              <a:t>time</a:t>
            </a:r>
            <a:endParaRPr lang="zh-CN" altLang="en-US" sz="1200" dirty="0"/>
          </a:p>
        </p:txBody>
      </p:sp>
      <p:sp>
        <p:nvSpPr>
          <p:cNvPr id="56" name="矩形: 圆角 55"/>
          <p:cNvSpPr/>
          <p:nvPr/>
        </p:nvSpPr>
        <p:spPr>
          <a:xfrm>
            <a:off x="3842805" y="2352948"/>
            <a:ext cx="781049" cy="48577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3877711" y="2362049"/>
            <a:ext cx="946997" cy="461665"/>
          </a:xfrm>
          <a:prstGeom prst="rect">
            <a:avLst/>
          </a:prstGeom>
          <a:noFill/>
        </p:spPr>
        <p:txBody>
          <a:bodyPr wrap="square">
            <a:spAutoFit/>
          </a:bodyPr>
          <a:lstStyle/>
          <a:p>
            <a:r>
              <a:rPr lang="en-US" altLang="zh-CN" sz="1200" dirty="0"/>
              <a:t>    3D </a:t>
            </a:r>
            <a:r>
              <a:rPr lang="en-US" altLang="zh-CN" sz="1200" dirty="0" err="1"/>
              <a:t>ConvNet</a:t>
            </a:r>
            <a:endParaRPr lang="zh-CN" altLang="en-US" sz="1200" dirty="0"/>
          </a:p>
        </p:txBody>
      </p:sp>
      <p:sp>
        <p:nvSpPr>
          <p:cNvPr id="58" name="文本框 57"/>
          <p:cNvSpPr txBox="1"/>
          <p:nvPr/>
        </p:nvSpPr>
        <p:spPr>
          <a:xfrm>
            <a:off x="3940592" y="1642974"/>
            <a:ext cx="795030" cy="276999"/>
          </a:xfrm>
          <a:prstGeom prst="rect">
            <a:avLst/>
          </a:prstGeom>
          <a:noFill/>
        </p:spPr>
        <p:txBody>
          <a:bodyPr wrap="square">
            <a:spAutoFit/>
          </a:bodyPr>
          <a:lstStyle/>
          <a:p>
            <a:r>
              <a:rPr lang="en-US" altLang="zh-CN" sz="1200" dirty="0"/>
              <a:t>Action</a:t>
            </a:r>
            <a:endParaRPr lang="zh-CN" altLang="en-US" sz="1200" dirty="0"/>
          </a:p>
        </p:txBody>
      </p:sp>
      <p:sp>
        <p:nvSpPr>
          <p:cNvPr id="59" name="矩形 58"/>
          <p:cNvSpPr/>
          <p:nvPr/>
        </p:nvSpPr>
        <p:spPr>
          <a:xfrm>
            <a:off x="5682430" y="3552955"/>
            <a:ext cx="657225" cy="4001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5667084" y="3638279"/>
            <a:ext cx="795030" cy="276999"/>
          </a:xfrm>
          <a:prstGeom prst="rect">
            <a:avLst/>
          </a:prstGeom>
          <a:noFill/>
        </p:spPr>
        <p:txBody>
          <a:bodyPr wrap="square">
            <a:spAutoFit/>
          </a:bodyPr>
          <a:lstStyle/>
          <a:p>
            <a:r>
              <a:rPr lang="en-US" altLang="zh-CN" sz="1200" dirty="0"/>
              <a:t>Image 1</a:t>
            </a:r>
            <a:endParaRPr lang="zh-CN" altLang="en-US" sz="1200" dirty="0"/>
          </a:p>
        </p:txBody>
      </p:sp>
      <p:cxnSp>
        <p:nvCxnSpPr>
          <p:cNvPr id="61" name="直接箭头连接符 60"/>
          <p:cNvCxnSpPr/>
          <p:nvPr/>
        </p:nvCxnSpPr>
        <p:spPr>
          <a:xfrm flipV="1">
            <a:off x="6020572" y="2933830"/>
            <a:ext cx="0" cy="6191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5618601" y="2428791"/>
            <a:ext cx="781049" cy="48577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5633904" y="2526345"/>
            <a:ext cx="769487" cy="276999"/>
          </a:xfrm>
          <a:prstGeom prst="rect">
            <a:avLst/>
          </a:prstGeom>
          <a:noFill/>
        </p:spPr>
        <p:txBody>
          <a:bodyPr wrap="square">
            <a:spAutoFit/>
          </a:bodyPr>
          <a:lstStyle/>
          <a:p>
            <a:r>
              <a:rPr lang="en-US" altLang="zh-CN" sz="1200" dirty="0" err="1"/>
              <a:t>ConvNet</a:t>
            </a:r>
            <a:endParaRPr lang="zh-CN" altLang="en-US" sz="1200" dirty="0"/>
          </a:p>
        </p:txBody>
      </p:sp>
      <p:cxnSp>
        <p:nvCxnSpPr>
          <p:cNvPr id="64" name="直接箭头连接符 63"/>
          <p:cNvCxnSpPr/>
          <p:nvPr/>
        </p:nvCxnSpPr>
        <p:spPr>
          <a:xfrm flipV="1">
            <a:off x="6020572" y="2219325"/>
            <a:ext cx="0" cy="2307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圆角 64"/>
          <p:cNvSpPr/>
          <p:nvPr/>
        </p:nvSpPr>
        <p:spPr>
          <a:xfrm>
            <a:off x="5720951" y="1879356"/>
            <a:ext cx="576348" cy="3209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5747837" y="1899664"/>
            <a:ext cx="568406" cy="276999"/>
          </a:xfrm>
          <a:prstGeom prst="rect">
            <a:avLst/>
          </a:prstGeom>
          <a:noFill/>
        </p:spPr>
        <p:txBody>
          <a:bodyPr wrap="square">
            <a:spAutoFit/>
          </a:bodyPr>
          <a:lstStyle/>
          <a:p>
            <a:r>
              <a:rPr lang="en-US" altLang="zh-CN" sz="1200" dirty="0"/>
              <a:t>LSTM</a:t>
            </a:r>
            <a:endParaRPr lang="zh-CN" altLang="en-US" sz="1200" dirty="0"/>
          </a:p>
        </p:txBody>
      </p:sp>
      <p:cxnSp>
        <p:nvCxnSpPr>
          <p:cNvPr id="67" name="直接箭头连接符 66"/>
          <p:cNvCxnSpPr/>
          <p:nvPr/>
        </p:nvCxnSpPr>
        <p:spPr>
          <a:xfrm>
            <a:off x="6297299" y="2038163"/>
            <a:ext cx="3909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653976" y="3563796"/>
            <a:ext cx="657225" cy="4001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6638630" y="3649120"/>
            <a:ext cx="795030" cy="276999"/>
          </a:xfrm>
          <a:prstGeom prst="rect">
            <a:avLst/>
          </a:prstGeom>
          <a:noFill/>
        </p:spPr>
        <p:txBody>
          <a:bodyPr wrap="square">
            <a:spAutoFit/>
          </a:bodyPr>
          <a:lstStyle/>
          <a:p>
            <a:r>
              <a:rPr lang="en-US" altLang="zh-CN" sz="1200" dirty="0"/>
              <a:t>Image 2</a:t>
            </a:r>
            <a:endParaRPr lang="zh-CN" altLang="en-US" sz="1200" dirty="0"/>
          </a:p>
        </p:txBody>
      </p:sp>
      <p:cxnSp>
        <p:nvCxnSpPr>
          <p:cNvPr id="70" name="直接箭头连接符 69"/>
          <p:cNvCxnSpPr/>
          <p:nvPr/>
        </p:nvCxnSpPr>
        <p:spPr>
          <a:xfrm flipV="1">
            <a:off x="6992118" y="2944671"/>
            <a:ext cx="0" cy="6191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圆角 70"/>
          <p:cNvSpPr/>
          <p:nvPr/>
        </p:nvSpPr>
        <p:spPr>
          <a:xfrm>
            <a:off x="6590147" y="2439632"/>
            <a:ext cx="781049" cy="48577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6605450" y="2537186"/>
            <a:ext cx="769487" cy="276999"/>
          </a:xfrm>
          <a:prstGeom prst="rect">
            <a:avLst/>
          </a:prstGeom>
          <a:noFill/>
        </p:spPr>
        <p:txBody>
          <a:bodyPr wrap="square">
            <a:spAutoFit/>
          </a:bodyPr>
          <a:lstStyle/>
          <a:p>
            <a:r>
              <a:rPr lang="en-US" altLang="zh-CN" sz="1200" dirty="0" err="1"/>
              <a:t>ConvNet</a:t>
            </a:r>
            <a:endParaRPr lang="zh-CN" altLang="en-US" sz="1200" dirty="0"/>
          </a:p>
        </p:txBody>
      </p:sp>
      <p:cxnSp>
        <p:nvCxnSpPr>
          <p:cNvPr id="73" name="直接箭头连接符 72"/>
          <p:cNvCxnSpPr/>
          <p:nvPr/>
        </p:nvCxnSpPr>
        <p:spPr>
          <a:xfrm flipV="1">
            <a:off x="6992118" y="2230166"/>
            <a:ext cx="0" cy="2307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圆角 73"/>
          <p:cNvSpPr/>
          <p:nvPr/>
        </p:nvSpPr>
        <p:spPr>
          <a:xfrm>
            <a:off x="6692497" y="1890197"/>
            <a:ext cx="576348" cy="3209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719383" y="1910505"/>
            <a:ext cx="568406" cy="276999"/>
          </a:xfrm>
          <a:prstGeom prst="rect">
            <a:avLst/>
          </a:prstGeom>
          <a:noFill/>
        </p:spPr>
        <p:txBody>
          <a:bodyPr wrap="square">
            <a:spAutoFit/>
          </a:bodyPr>
          <a:lstStyle/>
          <a:p>
            <a:r>
              <a:rPr lang="en-US" altLang="zh-CN" sz="1200" dirty="0"/>
              <a:t>LSTM</a:t>
            </a:r>
            <a:endParaRPr lang="zh-CN" altLang="en-US" sz="1200" dirty="0"/>
          </a:p>
        </p:txBody>
      </p:sp>
      <p:sp>
        <p:nvSpPr>
          <p:cNvPr id="76" name="矩形 75"/>
          <p:cNvSpPr/>
          <p:nvPr/>
        </p:nvSpPr>
        <p:spPr>
          <a:xfrm>
            <a:off x="7921368" y="3572219"/>
            <a:ext cx="657225" cy="4001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7906022" y="3657543"/>
            <a:ext cx="795030" cy="276999"/>
          </a:xfrm>
          <a:prstGeom prst="rect">
            <a:avLst/>
          </a:prstGeom>
          <a:noFill/>
        </p:spPr>
        <p:txBody>
          <a:bodyPr wrap="square">
            <a:spAutoFit/>
          </a:bodyPr>
          <a:lstStyle/>
          <a:p>
            <a:r>
              <a:rPr lang="en-US" altLang="zh-CN" sz="1200" dirty="0"/>
              <a:t>Image T</a:t>
            </a:r>
            <a:endParaRPr lang="zh-CN" altLang="en-US" sz="1200" dirty="0"/>
          </a:p>
        </p:txBody>
      </p:sp>
      <p:cxnSp>
        <p:nvCxnSpPr>
          <p:cNvPr id="78" name="直接箭头连接符 77"/>
          <p:cNvCxnSpPr/>
          <p:nvPr/>
        </p:nvCxnSpPr>
        <p:spPr>
          <a:xfrm flipV="1">
            <a:off x="8259510" y="2953094"/>
            <a:ext cx="0" cy="6191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圆角 78"/>
          <p:cNvSpPr/>
          <p:nvPr/>
        </p:nvSpPr>
        <p:spPr>
          <a:xfrm>
            <a:off x="7857539" y="2448055"/>
            <a:ext cx="781049" cy="48577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7872842" y="2545609"/>
            <a:ext cx="769487" cy="276999"/>
          </a:xfrm>
          <a:prstGeom prst="rect">
            <a:avLst/>
          </a:prstGeom>
          <a:noFill/>
        </p:spPr>
        <p:txBody>
          <a:bodyPr wrap="square">
            <a:spAutoFit/>
          </a:bodyPr>
          <a:lstStyle/>
          <a:p>
            <a:r>
              <a:rPr lang="en-US" altLang="zh-CN" sz="1200" dirty="0" err="1"/>
              <a:t>ConvNet</a:t>
            </a:r>
            <a:endParaRPr lang="zh-CN" altLang="en-US" sz="1200" dirty="0"/>
          </a:p>
        </p:txBody>
      </p:sp>
      <p:cxnSp>
        <p:nvCxnSpPr>
          <p:cNvPr id="81" name="直接箭头连接符 80"/>
          <p:cNvCxnSpPr/>
          <p:nvPr/>
        </p:nvCxnSpPr>
        <p:spPr>
          <a:xfrm flipV="1">
            <a:off x="8259510" y="2238589"/>
            <a:ext cx="0" cy="2307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圆角 81"/>
          <p:cNvSpPr/>
          <p:nvPr/>
        </p:nvSpPr>
        <p:spPr>
          <a:xfrm>
            <a:off x="7959889" y="1898620"/>
            <a:ext cx="576348" cy="3209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p:cNvSpPr txBox="1"/>
          <p:nvPr/>
        </p:nvSpPr>
        <p:spPr>
          <a:xfrm>
            <a:off x="7986775" y="1918928"/>
            <a:ext cx="568406" cy="276999"/>
          </a:xfrm>
          <a:prstGeom prst="rect">
            <a:avLst/>
          </a:prstGeom>
          <a:noFill/>
        </p:spPr>
        <p:txBody>
          <a:bodyPr wrap="square">
            <a:spAutoFit/>
          </a:bodyPr>
          <a:lstStyle/>
          <a:p>
            <a:r>
              <a:rPr lang="en-US" altLang="zh-CN" sz="1200" dirty="0"/>
              <a:t>LSTM</a:t>
            </a:r>
            <a:endParaRPr lang="zh-CN" altLang="en-US" sz="1200" dirty="0"/>
          </a:p>
        </p:txBody>
      </p:sp>
      <p:cxnSp>
        <p:nvCxnSpPr>
          <p:cNvPr id="84" name="直接箭头连接符 83"/>
          <p:cNvCxnSpPr/>
          <p:nvPr/>
        </p:nvCxnSpPr>
        <p:spPr>
          <a:xfrm>
            <a:off x="7268845" y="2038163"/>
            <a:ext cx="2368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7710536" y="2047688"/>
            <a:ext cx="2368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8303537" y="4039544"/>
            <a:ext cx="3865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7454600" y="1855443"/>
            <a:ext cx="303755" cy="307777"/>
          </a:xfrm>
          <a:prstGeom prst="rect">
            <a:avLst/>
          </a:prstGeom>
          <a:noFill/>
        </p:spPr>
        <p:txBody>
          <a:bodyPr wrap="square">
            <a:spAutoFit/>
          </a:bodyPr>
          <a:lstStyle/>
          <a:p>
            <a:r>
              <a:rPr lang="en-US" altLang="zh-CN" sz="1400" dirty="0"/>
              <a:t>…</a:t>
            </a:r>
            <a:endParaRPr lang="zh-CN" altLang="en-US" sz="1400" dirty="0"/>
          </a:p>
        </p:txBody>
      </p:sp>
      <p:sp>
        <p:nvSpPr>
          <p:cNvPr id="88" name="文本框 87"/>
          <p:cNvSpPr txBox="1"/>
          <p:nvPr/>
        </p:nvSpPr>
        <p:spPr>
          <a:xfrm>
            <a:off x="7450602" y="2495567"/>
            <a:ext cx="303755" cy="307777"/>
          </a:xfrm>
          <a:prstGeom prst="rect">
            <a:avLst/>
          </a:prstGeom>
          <a:noFill/>
        </p:spPr>
        <p:txBody>
          <a:bodyPr wrap="square">
            <a:spAutoFit/>
          </a:bodyPr>
          <a:lstStyle/>
          <a:p>
            <a:r>
              <a:rPr lang="en-US" altLang="zh-CN" sz="1400" dirty="0"/>
              <a:t>…</a:t>
            </a:r>
            <a:endParaRPr lang="zh-CN" altLang="en-US" sz="1400" dirty="0"/>
          </a:p>
        </p:txBody>
      </p:sp>
      <p:sp>
        <p:nvSpPr>
          <p:cNvPr id="89" name="文本框 88"/>
          <p:cNvSpPr txBox="1"/>
          <p:nvPr/>
        </p:nvSpPr>
        <p:spPr>
          <a:xfrm>
            <a:off x="7459142" y="3577817"/>
            <a:ext cx="303755" cy="307777"/>
          </a:xfrm>
          <a:prstGeom prst="rect">
            <a:avLst/>
          </a:prstGeom>
          <a:noFill/>
        </p:spPr>
        <p:txBody>
          <a:bodyPr wrap="square">
            <a:spAutoFit/>
          </a:bodyPr>
          <a:lstStyle/>
          <a:p>
            <a:r>
              <a:rPr lang="en-US" altLang="zh-CN" sz="1400" dirty="0"/>
              <a:t>…</a:t>
            </a:r>
            <a:endParaRPr lang="zh-CN" altLang="en-US" sz="1400" dirty="0"/>
          </a:p>
        </p:txBody>
      </p:sp>
      <p:cxnSp>
        <p:nvCxnSpPr>
          <p:cNvPr id="90" name="直接箭头连接符 89"/>
          <p:cNvCxnSpPr/>
          <p:nvPr/>
        </p:nvCxnSpPr>
        <p:spPr>
          <a:xfrm flipV="1">
            <a:off x="8253596" y="1642974"/>
            <a:ext cx="3989" cy="2436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7986775" y="1399472"/>
            <a:ext cx="795030" cy="276999"/>
          </a:xfrm>
          <a:prstGeom prst="rect">
            <a:avLst/>
          </a:prstGeom>
          <a:noFill/>
        </p:spPr>
        <p:txBody>
          <a:bodyPr wrap="square">
            <a:spAutoFit/>
          </a:bodyPr>
          <a:lstStyle/>
          <a:p>
            <a:r>
              <a:rPr lang="en-US" altLang="zh-CN" sz="1200" dirty="0"/>
              <a:t>Action</a:t>
            </a:r>
            <a:endParaRPr lang="zh-CN" altLang="en-US" sz="1200" dirty="0"/>
          </a:p>
        </p:txBody>
      </p:sp>
      <p:cxnSp>
        <p:nvCxnSpPr>
          <p:cNvPr id="92" name="直接箭头连接符 91"/>
          <p:cNvCxnSpPr/>
          <p:nvPr/>
        </p:nvCxnSpPr>
        <p:spPr>
          <a:xfrm flipV="1">
            <a:off x="10135239" y="1904527"/>
            <a:ext cx="0" cy="438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9959029" y="3352799"/>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9920928" y="3390586"/>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9882828" y="3429541"/>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9844727" y="3467328"/>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9816151" y="3505855"/>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9778050" y="3543642"/>
            <a:ext cx="657225" cy="40011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p:cNvSpPr txBox="1"/>
          <p:nvPr/>
        </p:nvSpPr>
        <p:spPr>
          <a:xfrm>
            <a:off x="9821656" y="3505542"/>
            <a:ext cx="795030" cy="461665"/>
          </a:xfrm>
          <a:prstGeom prst="rect">
            <a:avLst/>
          </a:prstGeom>
          <a:noFill/>
        </p:spPr>
        <p:txBody>
          <a:bodyPr wrap="square">
            <a:spAutoFit/>
          </a:bodyPr>
          <a:lstStyle/>
          <a:p>
            <a:r>
              <a:rPr lang="en-US" altLang="zh-CN" sz="1200" dirty="0"/>
              <a:t> image </a:t>
            </a:r>
            <a:endParaRPr lang="en-US" altLang="zh-CN" sz="1200" dirty="0"/>
          </a:p>
          <a:p>
            <a:r>
              <a:rPr lang="en-US" altLang="zh-CN" sz="1200" dirty="0"/>
              <a:t>1 to T </a:t>
            </a:r>
            <a:endParaRPr lang="zh-CN" altLang="en-US" sz="1200" dirty="0"/>
          </a:p>
        </p:txBody>
      </p:sp>
      <p:cxnSp>
        <p:nvCxnSpPr>
          <p:cNvPr id="100" name="直接箭头连接符 99"/>
          <p:cNvCxnSpPr/>
          <p:nvPr/>
        </p:nvCxnSpPr>
        <p:spPr>
          <a:xfrm flipV="1">
            <a:off x="10519289" y="3717672"/>
            <a:ext cx="194796" cy="2584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10135239" y="2848203"/>
            <a:ext cx="0" cy="6191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p:cNvSpPr/>
          <p:nvPr/>
        </p:nvSpPr>
        <p:spPr>
          <a:xfrm>
            <a:off x="9754238" y="2343164"/>
            <a:ext cx="781049" cy="48577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9805991" y="2352243"/>
            <a:ext cx="795031" cy="461665"/>
          </a:xfrm>
          <a:prstGeom prst="rect">
            <a:avLst/>
          </a:prstGeom>
          <a:noFill/>
        </p:spPr>
        <p:txBody>
          <a:bodyPr wrap="square">
            <a:spAutoFit/>
          </a:bodyPr>
          <a:lstStyle/>
          <a:p>
            <a:r>
              <a:rPr lang="en-US" altLang="zh-CN" sz="1200" dirty="0"/>
              <a:t> (1+2)D </a:t>
            </a:r>
            <a:r>
              <a:rPr lang="en-US" altLang="zh-CN" sz="1200" dirty="0" err="1"/>
              <a:t>ConvNet</a:t>
            </a:r>
            <a:endParaRPr lang="zh-CN" altLang="en-US" sz="1200" dirty="0"/>
          </a:p>
        </p:txBody>
      </p:sp>
      <p:sp>
        <p:nvSpPr>
          <p:cNvPr id="104" name="文本框 103"/>
          <p:cNvSpPr txBox="1"/>
          <p:nvPr/>
        </p:nvSpPr>
        <p:spPr>
          <a:xfrm>
            <a:off x="9852025" y="1633190"/>
            <a:ext cx="795030" cy="276999"/>
          </a:xfrm>
          <a:prstGeom prst="rect">
            <a:avLst/>
          </a:prstGeom>
          <a:noFill/>
        </p:spPr>
        <p:txBody>
          <a:bodyPr wrap="square">
            <a:spAutoFit/>
          </a:bodyPr>
          <a:lstStyle/>
          <a:p>
            <a:r>
              <a:rPr lang="en-US" altLang="zh-CN" sz="1200" dirty="0"/>
              <a:t>Action</a:t>
            </a:r>
            <a:endParaRPr lang="zh-CN" altLang="en-US" sz="1200" dirty="0"/>
          </a:p>
        </p:txBody>
      </p:sp>
      <p:sp>
        <p:nvSpPr>
          <p:cNvPr id="105" name="文本框 104"/>
          <p:cNvSpPr txBox="1"/>
          <p:nvPr/>
        </p:nvSpPr>
        <p:spPr>
          <a:xfrm>
            <a:off x="3628985" y="4012926"/>
            <a:ext cx="1789713" cy="338554"/>
          </a:xfrm>
          <a:prstGeom prst="rect">
            <a:avLst/>
          </a:prstGeom>
          <a:noFill/>
        </p:spPr>
        <p:txBody>
          <a:bodyPr wrap="square">
            <a:spAutoFit/>
          </a:bodyPr>
          <a:lstStyle/>
          <a:p>
            <a:r>
              <a:rPr lang="en-US" altLang="zh-CN" sz="1600" dirty="0"/>
              <a:t>(b) 3D </a:t>
            </a:r>
            <a:r>
              <a:rPr lang="en-US" altLang="zh-CN" sz="1600" dirty="0" err="1"/>
              <a:t>ConvNet</a:t>
            </a:r>
            <a:endParaRPr lang="zh-CN" altLang="en-US" sz="1600" dirty="0"/>
          </a:p>
        </p:txBody>
      </p:sp>
      <p:sp>
        <p:nvSpPr>
          <p:cNvPr id="106" name="文本框 105"/>
          <p:cNvSpPr txBox="1"/>
          <p:nvPr/>
        </p:nvSpPr>
        <p:spPr>
          <a:xfrm>
            <a:off x="6458350" y="4023399"/>
            <a:ext cx="1789713" cy="338554"/>
          </a:xfrm>
          <a:prstGeom prst="rect">
            <a:avLst/>
          </a:prstGeom>
          <a:noFill/>
        </p:spPr>
        <p:txBody>
          <a:bodyPr wrap="square">
            <a:spAutoFit/>
          </a:bodyPr>
          <a:lstStyle/>
          <a:p>
            <a:r>
              <a:rPr lang="en-US" altLang="zh-CN" sz="1600" dirty="0"/>
              <a:t>(c) RNN/LSTM</a:t>
            </a:r>
            <a:endParaRPr lang="zh-CN" altLang="en-US" sz="1600" dirty="0"/>
          </a:p>
        </p:txBody>
      </p:sp>
      <p:sp>
        <p:nvSpPr>
          <p:cNvPr id="107" name="文本框 106"/>
          <p:cNvSpPr txBox="1"/>
          <p:nvPr/>
        </p:nvSpPr>
        <p:spPr>
          <a:xfrm>
            <a:off x="9324314" y="4022902"/>
            <a:ext cx="1789713" cy="338554"/>
          </a:xfrm>
          <a:prstGeom prst="rect">
            <a:avLst/>
          </a:prstGeom>
          <a:noFill/>
        </p:spPr>
        <p:txBody>
          <a:bodyPr wrap="square">
            <a:spAutoFit/>
          </a:bodyPr>
          <a:lstStyle/>
          <a:p>
            <a:r>
              <a:rPr lang="en-US" altLang="zh-CN" sz="1600" dirty="0"/>
              <a:t>(d) (1+2)D </a:t>
            </a:r>
            <a:r>
              <a:rPr lang="en-US" altLang="zh-CN" sz="1600" dirty="0" err="1"/>
              <a:t>ConvNet</a:t>
            </a:r>
            <a:endParaRPr lang="zh-CN" altLang="en-US" sz="1600" dirty="0"/>
          </a:p>
        </p:txBody>
      </p:sp>
      <p:pic>
        <p:nvPicPr>
          <p:cNvPr id="108" name="图片 107"/>
          <p:cNvPicPr>
            <a:picLocks noChangeAspect="1"/>
          </p:cNvPicPr>
          <p:nvPr/>
        </p:nvPicPr>
        <p:blipFill>
          <a:blip r:embed="rId2"/>
          <a:stretch>
            <a:fillRect/>
          </a:stretch>
        </p:blipFill>
        <p:spPr>
          <a:xfrm>
            <a:off x="3451458" y="4773389"/>
            <a:ext cx="1712560" cy="1158253"/>
          </a:xfrm>
          <a:prstGeom prst="rect">
            <a:avLst/>
          </a:prstGeom>
        </p:spPr>
      </p:pic>
      <p:pic>
        <p:nvPicPr>
          <p:cNvPr id="109" name="图片 108"/>
          <p:cNvPicPr>
            <a:picLocks noChangeAspect="1"/>
          </p:cNvPicPr>
          <p:nvPr/>
        </p:nvPicPr>
        <p:blipFill>
          <a:blip r:embed="rId3"/>
          <a:stretch>
            <a:fillRect/>
          </a:stretch>
        </p:blipFill>
        <p:spPr>
          <a:xfrm>
            <a:off x="5938523" y="4728498"/>
            <a:ext cx="2829365" cy="1310214"/>
          </a:xfrm>
          <a:prstGeom prst="rect">
            <a:avLst/>
          </a:prstGeom>
        </p:spPr>
      </p:pic>
      <p:pic>
        <p:nvPicPr>
          <p:cNvPr id="110" name="图片 109"/>
          <p:cNvPicPr>
            <a:picLocks noChangeAspect="1"/>
          </p:cNvPicPr>
          <p:nvPr/>
        </p:nvPicPr>
        <p:blipFill>
          <a:blip r:embed="rId4"/>
          <a:stretch>
            <a:fillRect/>
          </a:stretch>
        </p:blipFill>
        <p:spPr>
          <a:xfrm>
            <a:off x="9324314" y="4758328"/>
            <a:ext cx="1922042" cy="1179868"/>
          </a:xfrm>
          <a:prstGeom prst="rect">
            <a:avLst/>
          </a:prstGeom>
        </p:spPr>
      </p:pic>
      <p:pic>
        <p:nvPicPr>
          <p:cNvPr id="111" name="图片 110"/>
          <p:cNvPicPr>
            <a:picLocks noChangeAspect="1"/>
          </p:cNvPicPr>
          <p:nvPr/>
        </p:nvPicPr>
        <p:blipFill>
          <a:blip r:embed="rId5"/>
          <a:stretch>
            <a:fillRect/>
          </a:stretch>
        </p:blipFill>
        <p:spPr>
          <a:xfrm>
            <a:off x="827789" y="4977048"/>
            <a:ext cx="837164" cy="533692"/>
          </a:xfrm>
          <a:prstGeom prst="rect">
            <a:avLst/>
          </a:prstGeom>
        </p:spPr>
      </p:pic>
      <p:pic>
        <p:nvPicPr>
          <p:cNvPr id="112" name="图片 111"/>
          <p:cNvPicPr>
            <a:picLocks noChangeAspect="1"/>
          </p:cNvPicPr>
          <p:nvPr/>
        </p:nvPicPr>
        <p:blipFill>
          <a:blip r:embed="rId6"/>
          <a:stretch>
            <a:fillRect/>
          </a:stretch>
        </p:blipFill>
        <p:spPr>
          <a:xfrm>
            <a:off x="2041657" y="4981857"/>
            <a:ext cx="750277" cy="528884"/>
          </a:xfrm>
          <a:prstGeom prst="rect">
            <a:avLst/>
          </a:prstGeom>
        </p:spPr>
      </p:pic>
      <p:cxnSp>
        <p:nvCxnSpPr>
          <p:cNvPr id="113" name="直接箭头连接符 112"/>
          <p:cNvCxnSpPr/>
          <p:nvPr/>
        </p:nvCxnSpPr>
        <p:spPr>
          <a:xfrm>
            <a:off x="1654557" y="5243894"/>
            <a:ext cx="3767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2005529" y="5522968"/>
            <a:ext cx="889504" cy="261610"/>
          </a:xfrm>
          <a:prstGeom prst="rect">
            <a:avLst/>
          </a:prstGeom>
          <a:noFill/>
        </p:spPr>
        <p:txBody>
          <a:bodyPr wrap="square">
            <a:spAutoFit/>
          </a:bodyPr>
          <a:lstStyle/>
          <a:p>
            <a:r>
              <a:rPr lang="en-US" altLang="zh-CN" sz="1100" b="0" i="0" dirty="0">
                <a:effectLst/>
                <a:latin typeface="-apple-system"/>
              </a:rPr>
              <a:t>Optical flow</a:t>
            </a:r>
            <a:endParaRPr lang="zh-CN" altLang="en-US" sz="1100" dirty="0"/>
          </a:p>
        </p:txBody>
      </p:sp>
      <mc:AlternateContent xmlns:mc="http://schemas.openxmlformats.org/markup-compatibility/2006">
        <mc:Choice xmlns:a14="http://schemas.microsoft.com/office/drawing/2010/main" Requires="a14">
          <p:sp>
            <p:nvSpPr>
              <p:cNvPr id="115" name="文本框 114"/>
              <p:cNvSpPr txBox="1"/>
              <p:nvPr/>
            </p:nvSpPr>
            <p:spPr>
              <a:xfrm>
                <a:off x="786263" y="5526170"/>
                <a:ext cx="889504"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100" b="0" i="1" dirty="0" smtClean="0">
                              <a:effectLst/>
                              <a:latin typeface="Cambria Math" panose="02040503050406030204" pitchFamily="18" charset="0"/>
                            </a:rPr>
                          </m:ctrlPr>
                        </m:sSubPr>
                        <m:e>
                          <m:r>
                            <a:rPr lang="en-US" altLang="zh-CN" sz="1100" b="0" i="1" dirty="0" smtClean="0">
                              <a:effectLst/>
                              <a:latin typeface="Cambria Math" panose="02040503050406030204" pitchFamily="18" charset="0"/>
                            </a:rPr>
                            <m:t>𝐼</m:t>
                          </m:r>
                        </m:e>
                        <m:sub>
                          <m:r>
                            <a:rPr lang="en-US" altLang="zh-CN" sz="1100" b="0" i="1" dirty="0" smtClean="0">
                              <a:effectLst/>
                              <a:latin typeface="Cambria Math" panose="02040503050406030204" pitchFamily="18" charset="0"/>
                            </a:rPr>
                            <m:t>𝑡</m:t>
                          </m:r>
                          <m:r>
                            <a:rPr lang="en-US" altLang="zh-CN" sz="1100" b="0" i="1" dirty="0" smtClean="0">
                              <a:effectLst/>
                              <a:latin typeface="Cambria Math" panose="02040503050406030204" pitchFamily="18" charset="0"/>
                            </a:rPr>
                            <m:t>−</m:t>
                          </m:r>
                          <m:r>
                            <a:rPr lang="en-US" altLang="zh-CN" sz="1100" b="0" i="1" dirty="0" smtClean="0">
                              <a:effectLst/>
                              <a:latin typeface="Cambria Math" panose="02040503050406030204" pitchFamily="18" charset="0"/>
                            </a:rPr>
                            <m:t>1</m:t>
                          </m:r>
                        </m:sub>
                      </m:sSub>
                      <m:r>
                        <a:rPr lang="en-US" altLang="zh-CN" sz="1100" b="0" i="1" dirty="0" smtClean="0">
                          <a:effectLst/>
                          <a:latin typeface="Cambria Math" panose="02040503050406030204" pitchFamily="18" charset="0"/>
                        </a:rPr>
                        <m:t> &amp;   </m:t>
                      </m:r>
                      <m:sSub>
                        <m:sSubPr>
                          <m:ctrlPr>
                            <a:rPr lang="en-US" altLang="zh-CN" sz="1100" b="0" i="1" dirty="0" smtClean="0">
                              <a:effectLst/>
                              <a:latin typeface="Cambria Math" panose="02040503050406030204" pitchFamily="18" charset="0"/>
                            </a:rPr>
                          </m:ctrlPr>
                        </m:sSubPr>
                        <m:e>
                          <m:r>
                            <a:rPr lang="en-US" altLang="zh-CN" sz="1100" b="0" i="1" dirty="0" smtClean="0">
                              <a:effectLst/>
                              <a:latin typeface="Cambria Math" panose="02040503050406030204" pitchFamily="18" charset="0"/>
                            </a:rPr>
                            <m:t>𝐼</m:t>
                          </m:r>
                        </m:e>
                        <m:sub>
                          <m:r>
                            <a:rPr lang="en-US" altLang="zh-CN" sz="1100" b="0" i="1" dirty="0" smtClean="0">
                              <a:effectLst/>
                              <a:latin typeface="Cambria Math" panose="02040503050406030204" pitchFamily="18" charset="0"/>
                            </a:rPr>
                            <m:t>𝑡</m:t>
                          </m:r>
                        </m:sub>
                      </m:sSub>
                    </m:oMath>
                  </m:oMathPara>
                </a14:m>
                <a:endParaRPr lang="zh-CN" altLang="en-US" sz="1100" dirty="0"/>
              </a:p>
            </p:txBody>
          </p:sp>
        </mc:Choice>
        <mc:Fallback>
          <p:sp>
            <p:nvSpPr>
              <p:cNvPr id="115" name="文本框 114"/>
              <p:cNvSpPr txBox="1">
                <a:spLocks noRot="1" noChangeAspect="1" noMove="1" noResize="1" noEditPoints="1" noAdjustHandles="1" noChangeArrowheads="1" noChangeShapeType="1" noTextEdit="1"/>
              </p:cNvSpPr>
              <p:nvPr/>
            </p:nvSpPr>
            <p:spPr>
              <a:xfrm>
                <a:off x="786263" y="5526170"/>
                <a:ext cx="889504" cy="261610"/>
              </a:xfrm>
              <a:prstGeom prst="rect">
                <a:avLst/>
              </a:prstGeom>
              <a:blipFill rotWithShape="1">
                <a:blip r:embed="rId7"/>
                <a:stretch>
                  <a:fillRect l="-15" t="-153" b="149"/>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8310288"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7—</a:t>
            </a:r>
            <a:r>
              <a:rPr lang="zh-CN" altLang="en-US" sz="3200" dirty="0">
                <a:solidFill>
                  <a:schemeClr val="accent1"/>
                </a:solidFill>
                <a:ea typeface="思源黑体 CN Bold" panose="020B0800000000000000" pitchFamily="34" charset="-122"/>
              </a:rPr>
              <a:t>基于时域转换的视频行为识别 </a:t>
            </a:r>
            <a:endParaRPr lang="zh-CN" altLang="en-US" sz="3200" dirty="0">
              <a:solidFill>
                <a:schemeClr val="accent1"/>
              </a:solidFill>
              <a:ea typeface="思源黑体 CN Bold" panose="020B0800000000000000" pitchFamily="34" charset="-122"/>
              <a:cs typeface="+mn-lt"/>
            </a:endParaRPr>
          </a:p>
        </p:txBody>
      </p:sp>
      <p:sp>
        <p:nvSpPr>
          <p:cNvPr id="6" name="文本框 5"/>
          <p:cNvSpPr txBox="1"/>
          <p:nvPr/>
        </p:nvSpPr>
        <p:spPr>
          <a:xfrm>
            <a:off x="660297" y="804818"/>
            <a:ext cx="11289938" cy="7247433"/>
          </a:xfrm>
          <a:prstGeom prst="rect">
            <a:avLst/>
          </a:prstGeom>
          <a:noFill/>
        </p:spPr>
        <p:txBody>
          <a:bodyPr wrap="square">
            <a:spAutoFit/>
          </a:bodyPr>
          <a:lstStyle/>
          <a:p>
            <a:pPr marL="342900" indent="-342900">
              <a:lnSpc>
                <a:spcPct val="150000"/>
              </a:lnSpc>
              <a:buFont typeface="Arial" panose="02080604020202020204" pitchFamily="34" charset="0"/>
              <a:buChar char="•"/>
            </a:pPr>
            <a:r>
              <a:rPr lang="zh-CN" altLang="en-US" sz="2000" dirty="0">
                <a:ea typeface="思源黑体 CN Bold" panose="020B0800000000000000" pitchFamily="34" charset="-122"/>
              </a:rPr>
              <a:t>要求</a:t>
            </a:r>
            <a:endParaRPr lang="en-US" altLang="zh-CN" sz="2000" dirty="0">
              <a:ea typeface="思源黑体 CN Bold" panose="020B0800000000000000" pitchFamily="34" charset="-122"/>
            </a:endParaRPr>
          </a:p>
          <a:p>
            <a:pPr>
              <a:lnSpc>
                <a:spcPct val="150000"/>
              </a:lnSpc>
            </a:pPr>
            <a:r>
              <a:rPr lang="en-US" altLang="zh-CN" sz="2000" dirty="0">
                <a:ea typeface="思源黑体 CN Bold" panose="020B0800000000000000" pitchFamily="34" charset="-122"/>
              </a:rPr>
              <a:t>      </a:t>
            </a:r>
            <a:r>
              <a:rPr lang="zh-CN" altLang="en-US" sz="2000" b="1" dirty="0">
                <a:ea typeface="思源黑体 CN Bold" panose="020B0800000000000000" pitchFamily="34" charset="-122"/>
              </a:rPr>
              <a:t>复现论文：</a:t>
            </a:r>
            <a:r>
              <a:rPr lang="en-US" altLang="zh-CN" sz="2000" b="1" dirty="0">
                <a:ea typeface="思源黑体 CN Bold" panose="020B0800000000000000" pitchFamily="34" charset="-122"/>
              </a:rPr>
              <a:t>TSM: Temporal Shift Module for Efficient Video Understanding, 2019 IEEE ICCV</a:t>
            </a:r>
            <a:endParaRPr lang="en-US" altLang="zh-CN" sz="2000" b="1" dirty="0">
              <a:ea typeface="思源黑体 CN Bold" panose="020B0800000000000000" pitchFamily="34" charset="-122"/>
            </a:endParaRPr>
          </a:p>
          <a:p>
            <a:pPr marL="342900" indent="-342900">
              <a:lnSpc>
                <a:spcPct val="150000"/>
              </a:lnSpc>
              <a:buFont typeface="Arial" panose="02080604020202020204" pitchFamily="34" charset="0"/>
              <a:buChar char="•"/>
            </a:pPr>
            <a:r>
              <a:rPr lang="zh-CN" altLang="en-US" sz="2000" dirty="0">
                <a:ea typeface="思源黑体 CN Bold" panose="020B0800000000000000" pitchFamily="34" charset="-122"/>
              </a:rPr>
              <a:t>基本工作</a:t>
            </a:r>
            <a:endParaRPr lang="en-US" altLang="zh-CN" sz="2000" dirty="0">
              <a:ea typeface="思源黑体 CN Bold" panose="020B0800000000000000" pitchFamily="34" charset="-122"/>
            </a:endParaRPr>
          </a:p>
          <a:p>
            <a:pPr>
              <a:lnSpc>
                <a:spcPct val="150000"/>
              </a:lnSpc>
            </a:pPr>
            <a:r>
              <a:rPr lang="zh-CN" altLang="en-US" sz="2000" dirty="0">
                <a:ea typeface="思源黑体 CN Bold" panose="020B0800000000000000" pitchFamily="34" charset="-122"/>
              </a:rPr>
              <a:t>      </a:t>
            </a:r>
            <a:r>
              <a:rPr lang="en-US" altLang="zh-CN" sz="2000" dirty="0">
                <a:ea typeface="思源黑体 CN Bold" panose="020B0800000000000000" pitchFamily="34" charset="-122"/>
              </a:rPr>
              <a:t>1. </a:t>
            </a:r>
            <a:r>
              <a:rPr lang="zh-CN" altLang="en-US" sz="2000" dirty="0">
                <a:ea typeface="思源黑体 CN Bold" panose="020B0800000000000000" pitchFamily="34" charset="-122"/>
              </a:rPr>
              <a:t>精读论文，总结出这篇论文的出发点，论文的贡献点及方法流程 </a:t>
            </a:r>
            <a:endParaRPr lang="en-US" altLang="zh-CN" sz="2000" dirty="0">
              <a:ea typeface="思源黑体 CN Bold" panose="020B0800000000000000" pitchFamily="34" charset="-122"/>
            </a:endParaRPr>
          </a:p>
          <a:p>
            <a:pPr>
              <a:lnSpc>
                <a:spcPct val="150000"/>
              </a:lnSpc>
            </a:pPr>
            <a:r>
              <a:rPr lang="en-US" altLang="zh-CN" sz="2000" dirty="0">
                <a:ea typeface="思源黑体 CN Bold" panose="020B0800000000000000" pitchFamily="34" charset="-122"/>
              </a:rPr>
              <a:t>      2. </a:t>
            </a:r>
            <a:r>
              <a:rPr lang="zh-CN" altLang="en-US" sz="2000" dirty="0">
                <a:ea typeface="思源黑体 CN Bold" panose="020B0800000000000000" pitchFamily="34" charset="-122"/>
              </a:rPr>
              <a:t>将这篇论文的方法复现出来，采用</a:t>
            </a:r>
            <a:r>
              <a:rPr lang="en-US" altLang="zh-CN" sz="2000" b="1" i="0" dirty="0">
                <a:solidFill>
                  <a:srgbClr val="4F4F4F"/>
                </a:solidFill>
                <a:effectLst/>
                <a:latin typeface="PingFang SC"/>
              </a:rPr>
              <a:t>Kinetics 400</a:t>
            </a:r>
            <a:r>
              <a:rPr lang="zh-CN" altLang="en-US" sz="2000" dirty="0">
                <a:ea typeface="思源黑体 CN Bold" panose="020B0800000000000000" pitchFamily="34" charset="-122"/>
              </a:rPr>
              <a:t>数据集</a:t>
            </a:r>
            <a:endParaRPr lang="en-US" altLang="zh-CN" sz="2000" dirty="0">
              <a:ea typeface="思源黑体 CN Bold" panose="020B0800000000000000" pitchFamily="34" charset="-122"/>
            </a:endParaRPr>
          </a:p>
          <a:p>
            <a:pPr marL="342900" indent="-342900">
              <a:lnSpc>
                <a:spcPct val="150000"/>
              </a:lnSpc>
              <a:buFont typeface="Arial" panose="02080604020202020204" pitchFamily="34" charset="0"/>
              <a:buChar char="•"/>
            </a:pPr>
            <a:r>
              <a:rPr lang="zh-CN" altLang="en-US" sz="2000" dirty="0">
                <a:ea typeface="思源黑体 CN Bold" panose="020B0800000000000000" pitchFamily="34" charset="-122"/>
              </a:rPr>
              <a:t>演示结果</a:t>
            </a:r>
            <a:endParaRPr lang="en-US" altLang="zh-CN" sz="2000" dirty="0">
              <a:ea typeface="思源黑体 CN Bold" panose="020B0800000000000000" pitchFamily="34" charset="-122"/>
            </a:endParaRPr>
          </a:p>
          <a:p>
            <a:pPr>
              <a:lnSpc>
                <a:spcPct val="150000"/>
              </a:lnSpc>
            </a:pPr>
            <a:r>
              <a:rPr lang="zh-CN" altLang="en-US" sz="2000" dirty="0">
                <a:ea typeface="思源黑体 CN Bold" panose="020B0800000000000000" pitchFamily="34" charset="-122"/>
              </a:rPr>
              <a:t>      训练日志，复现性能（识别精度</a:t>
            </a:r>
            <a:r>
              <a:rPr lang="en-US" altLang="zh-CN" sz="2000" dirty="0">
                <a:ea typeface="思源黑体 CN Bold" panose="020B0800000000000000" pitchFamily="34" charset="-122"/>
              </a:rPr>
              <a:t>top-1</a:t>
            </a:r>
            <a:r>
              <a:rPr lang="zh-CN" altLang="en-US" sz="2000" dirty="0">
                <a:ea typeface="思源黑体 CN Bold" panose="020B0800000000000000" pitchFamily="34" charset="-122"/>
              </a:rPr>
              <a:t>）</a:t>
            </a:r>
            <a:endParaRPr lang="en-US" altLang="zh-CN" sz="2000" dirty="0">
              <a:ea typeface="思源黑体 CN Bold" panose="020B0800000000000000" pitchFamily="34" charset="-122"/>
            </a:endParaRPr>
          </a:p>
          <a:p>
            <a:pPr marL="342900" indent="-342900">
              <a:lnSpc>
                <a:spcPct val="150000"/>
              </a:lnSpc>
              <a:buFont typeface="Arial" panose="02080604020202020204" pitchFamily="34" charset="0"/>
              <a:buChar char="•"/>
            </a:pPr>
            <a:r>
              <a:rPr lang="zh-CN" altLang="en-US" sz="2000" dirty="0">
                <a:ea typeface="思源黑体 CN Bold" panose="020B0800000000000000" pitchFamily="34" charset="-122"/>
              </a:rPr>
              <a:t>相关文献</a:t>
            </a:r>
            <a:endParaRPr lang="en-US" altLang="zh-CN" sz="2000" dirty="0">
              <a:ea typeface="思源黑体 CN Bold" panose="020B0800000000000000" pitchFamily="34" charset="-122"/>
            </a:endParaRPr>
          </a:p>
          <a:p>
            <a:pPr>
              <a:lnSpc>
                <a:spcPct val="150000"/>
              </a:lnSpc>
            </a:pPr>
            <a:r>
              <a:rPr lang="en-US" altLang="zh-CN" sz="1600" dirty="0">
                <a:ea typeface="思源黑体 CN Bold" panose="020B0800000000000000" pitchFamily="34" charset="-122"/>
              </a:rPr>
              <a:t>[1] </a:t>
            </a:r>
            <a:r>
              <a:rPr lang="en-US" altLang="zh-CN" sz="1600" dirty="0" err="1">
                <a:ea typeface="思源黑体 CN Bold" panose="020B0800000000000000" pitchFamily="34" charset="-122"/>
              </a:rPr>
              <a:t>Limin</a:t>
            </a:r>
            <a:r>
              <a:rPr lang="en-US" altLang="zh-CN" sz="1600" dirty="0">
                <a:ea typeface="思源黑体 CN Bold" panose="020B0800000000000000" pitchFamily="34" charset="-122"/>
              </a:rPr>
              <a:t> Wang, Temporal Segment Networks: Towards Good Practices for Deep Action Recognition, ECCV2016</a:t>
            </a:r>
            <a:endParaRPr lang="en-US" altLang="zh-CN" sz="1600" dirty="0">
              <a:ea typeface="思源黑体 CN Bold" panose="020B0800000000000000" pitchFamily="34" charset="-122"/>
            </a:endParaRPr>
          </a:p>
          <a:p>
            <a:pPr>
              <a:lnSpc>
                <a:spcPct val="150000"/>
              </a:lnSpc>
            </a:pPr>
            <a:r>
              <a:rPr lang="en-US" altLang="zh-CN" sz="1600" dirty="0">
                <a:ea typeface="思源黑体 CN Bold" panose="020B0800000000000000" pitchFamily="34" charset="-122"/>
              </a:rPr>
              <a:t>[2]</a:t>
            </a:r>
            <a:r>
              <a:rPr lang="en-US" altLang="zh-CN" sz="1600" dirty="0" err="1">
                <a:ea typeface="思源黑体 CN Bold" panose="020B0800000000000000" pitchFamily="34" charset="-122"/>
              </a:rPr>
              <a:t>Bolei</a:t>
            </a:r>
            <a:r>
              <a:rPr lang="en-US" altLang="zh-CN" sz="1600" dirty="0">
                <a:ea typeface="思源黑体 CN Bold" panose="020B0800000000000000" pitchFamily="34" charset="-122"/>
              </a:rPr>
              <a:t> Zhou, Temporal Relational Reasoning in Videos</a:t>
            </a:r>
            <a:r>
              <a:rPr lang="zh-CN" altLang="en-US" sz="1600" dirty="0">
                <a:ea typeface="思源黑体 CN Bold" panose="020B0800000000000000" pitchFamily="34" charset="-122"/>
              </a:rPr>
              <a:t>，</a:t>
            </a:r>
            <a:r>
              <a:rPr lang="en-US" altLang="zh-CN" sz="1600" dirty="0">
                <a:ea typeface="思源黑体 CN Bold" panose="020B0800000000000000" pitchFamily="34" charset="-122"/>
              </a:rPr>
              <a:t>ECCV2018</a:t>
            </a:r>
            <a:endParaRPr lang="en-US" altLang="zh-CN" sz="1600" dirty="0">
              <a:ea typeface="思源黑体 CN Bold" panose="020B0800000000000000" pitchFamily="34" charset="-122"/>
            </a:endParaRPr>
          </a:p>
          <a:p>
            <a:pPr>
              <a:lnSpc>
                <a:spcPct val="150000"/>
              </a:lnSpc>
            </a:pPr>
            <a:r>
              <a:rPr lang="en-US" altLang="zh-CN" sz="1600" dirty="0">
                <a:ea typeface="思源黑体 CN Bold" panose="020B0800000000000000" pitchFamily="34" charset="-122"/>
              </a:rPr>
              <a:t>[3]Mohammadreza </a:t>
            </a:r>
            <a:r>
              <a:rPr lang="en-US" altLang="zh-CN" sz="1600" dirty="0" err="1">
                <a:ea typeface="思源黑体 CN Bold" panose="020B0800000000000000" pitchFamily="34" charset="-122"/>
              </a:rPr>
              <a:t>Zolfaghari</a:t>
            </a:r>
            <a:r>
              <a:rPr lang="en-US" altLang="zh-CN" sz="1600" dirty="0">
                <a:ea typeface="思源黑体 CN Bold" panose="020B0800000000000000" pitchFamily="34" charset="-122"/>
              </a:rPr>
              <a:t>, ECO: Efficient Convolutional Network for Online Video Understanding</a:t>
            </a:r>
            <a:r>
              <a:rPr lang="zh-CN" altLang="en-US" sz="1600" dirty="0">
                <a:ea typeface="思源黑体 CN Bold" panose="020B0800000000000000" pitchFamily="34" charset="-122"/>
              </a:rPr>
              <a:t>，</a:t>
            </a:r>
            <a:r>
              <a:rPr lang="en-US" altLang="zh-CN" sz="1600" dirty="0">
                <a:ea typeface="思源黑体 CN Bold" panose="020B0800000000000000" pitchFamily="34" charset="-122"/>
              </a:rPr>
              <a:t>ECCV2018</a:t>
            </a:r>
            <a:endParaRPr lang="en-US" altLang="zh-CN" sz="1600" dirty="0">
              <a:ea typeface="思源黑体 CN Bold" panose="020B0800000000000000" pitchFamily="34" charset="-122"/>
            </a:endParaRPr>
          </a:p>
          <a:p>
            <a:pPr marL="342900" indent="-342900">
              <a:lnSpc>
                <a:spcPct val="150000"/>
              </a:lnSpc>
              <a:buFont typeface="Arial" panose="02080604020202020204" pitchFamily="34" charset="0"/>
              <a:buChar char="•"/>
            </a:pPr>
            <a:r>
              <a:rPr lang="zh-CN" altLang="en-US" sz="2000" dirty="0">
                <a:ea typeface="思源黑体 CN Bold" panose="020B0800000000000000" pitchFamily="34" charset="-122"/>
              </a:rPr>
              <a:t>代码</a:t>
            </a:r>
            <a:endParaRPr lang="en-US" altLang="zh-CN" sz="2000" dirty="0">
              <a:ea typeface="思源黑体 CN Bold" panose="020B0800000000000000" pitchFamily="34" charset="-122"/>
            </a:endParaRPr>
          </a:p>
          <a:p>
            <a:pPr>
              <a:lnSpc>
                <a:spcPct val="150000"/>
              </a:lnSpc>
            </a:pPr>
            <a:r>
              <a:rPr lang="en-US" altLang="zh-CN" sz="2000" dirty="0">
                <a:ea typeface="思源黑体 CN Bold" panose="020B0800000000000000" pitchFamily="34" charset="-122"/>
              </a:rPr>
              <a:t>https://github.com/MIT-HAN-LAB/temporal-shift-modul</a:t>
            </a:r>
            <a:endParaRPr lang="en-US" altLang="zh-CN" dirty="0"/>
          </a:p>
          <a:p>
            <a:endParaRPr lang="en-US" altLang="zh-CN" dirty="0"/>
          </a:p>
          <a:p>
            <a:pPr>
              <a:lnSpc>
                <a:spcPct val="150000"/>
              </a:lnSpc>
            </a:pPr>
            <a:endParaRPr lang="en-US" altLang="zh-CN" sz="2000" dirty="0">
              <a:ea typeface="思源黑体 CN Bold" panose="020B0800000000000000" pitchFamily="34" charset="-122"/>
            </a:endParaRPr>
          </a:p>
          <a:p>
            <a:pPr>
              <a:lnSpc>
                <a:spcPct val="150000"/>
              </a:lnSpc>
            </a:pPr>
            <a:endParaRPr lang="en-US" altLang="zh-CN" sz="2000" dirty="0">
              <a:ea typeface="思源黑体 CN Bold" panose="020B0800000000000000"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8310288"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（难）课题</a:t>
            </a:r>
            <a:r>
              <a:rPr lang="en-US" altLang="zh-CN" sz="3200" dirty="0">
                <a:solidFill>
                  <a:schemeClr val="accent1"/>
                </a:solidFill>
                <a:ea typeface="思源黑体 CN Bold" panose="020B0800000000000000" pitchFamily="34" charset="-122"/>
                <a:cs typeface="+mn-lt"/>
              </a:rPr>
              <a:t>8—</a:t>
            </a:r>
            <a:r>
              <a:rPr lang="zh-CN" altLang="en-US" sz="3200" dirty="0">
                <a:solidFill>
                  <a:schemeClr val="accent1"/>
                </a:solidFill>
                <a:ea typeface="思源黑体 CN Bold" panose="020B0800000000000000" pitchFamily="34" charset="-122"/>
              </a:rPr>
              <a:t>基于快慢帧率的视频行为识别 </a:t>
            </a:r>
            <a:endParaRPr lang="zh-CN" altLang="en-US" sz="3200" dirty="0">
              <a:solidFill>
                <a:schemeClr val="accent1"/>
              </a:solidFill>
              <a:ea typeface="思源黑体 CN Bold" panose="020B0800000000000000" pitchFamily="34" charset="-122"/>
              <a:cs typeface="+mn-lt"/>
            </a:endParaRPr>
          </a:p>
        </p:txBody>
      </p:sp>
      <p:sp>
        <p:nvSpPr>
          <p:cNvPr id="6" name="文本框 5"/>
          <p:cNvSpPr txBox="1"/>
          <p:nvPr/>
        </p:nvSpPr>
        <p:spPr>
          <a:xfrm>
            <a:off x="660297" y="804818"/>
            <a:ext cx="11289938" cy="7247433"/>
          </a:xfrm>
          <a:prstGeom prst="rect">
            <a:avLst/>
          </a:prstGeom>
          <a:noFill/>
        </p:spPr>
        <p:txBody>
          <a:bodyPr wrap="square">
            <a:spAutoFit/>
          </a:bodyPr>
          <a:lstStyle/>
          <a:p>
            <a:pPr marL="342900" indent="-342900">
              <a:lnSpc>
                <a:spcPct val="150000"/>
              </a:lnSpc>
              <a:buFont typeface="Arial" panose="02080604020202020204" pitchFamily="34" charset="0"/>
              <a:buChar char="•"/>
            </a:pPr>
            <a:r>
              <a:rPr lang="zh-CN" altLang="en-US" sz="2000" dirty="0">
                <a:ea typeface="思源黑体 CN Bold" panose="020B0800000000000000" pitchFamily="34" charset="-122"/>
              </a:rPr>
              <a:t>要求</a:t>
            </a:r>
            <a:endParaRPr lang="en-US" altLang="zh-CN" sz="2000" dirty="0">
              <a:ea typeface="思源黑体 CN Bold" panose="020B0800000000000000" pitchFamily="34" charset="-122"/>
            </a:endParaRPr>
          </a:p>
          <a:p>
            <a:pPr>
              <a:lnSpc>
                <a:spcPct val="150000"/>
              </a:lnSpc>
            </a:pPr>
            <a:r>
              <a:rPr lang="en-US" altLang="zh-CN" sz="2000" dirty="0">
                <a:ea typeface="思源黑体 CN Bold" panose="020B0800000000000000" pitchFamily="34" charset="-122"/>
              </a:rPr>
              <a:t>      </a:t>
            </a:r>
            <a:r>
              <a:rPr lang="zh-CN" altLang="en-US" sz="2000" b="1" dirty="0">
                <a:ea typeface="思源黑体 CN Bold" panose="020B0800000000000000" pitchFamily="34" charset="-122"/>
              </a:rPr>
              <a:t>复现论文：</a:t>
            </a:r>
            <a:r>
              <a:rPr lang="en-US" altLang="zh-CN" sz="2000" b="1" dirty="0">
                <a:ea typeface="思源黑体 CN Bold" panose="020B0800000000000000" pitchFamily="34" charset="-122"/>
              </a:rPr>
              <a:t>TSM: Temporal Shift Module for Efficient Video Understanding, 2019 IEEE ICCV</a:t>
            </a:r>
            <a:endParaRPr lang="en-US" altLang="zh-CN" sz="2000" b="1" dirty="0">
              <a:ea typeface="思源黑体 CN Bold" panose="020B0800000000000000" pitchFamily="34" charset="-122"/>
            </a:endParaRPr>
          </a:p>
          <a:p>
            <a:pPr marL="342900" indent="-342900">
              <a:lnSpc>
                <a:spcPct val="150000"/>
              </a:lnSpc>
              <a:buFont typeface="Arial" panose="02080604020202020204" pitchFamily="34" charset="0"/>
              <a:buChar char="•"/>
            </a:pPr>
            <a:r>
              <a:rPr lang="zh-CN" altLang="en-US" sz="2000" dirty="0">
                <a:ea typeface="思源黑体 CN Bold" panose="020B0800000000000000" pitchFamily="34" charset="-122"/>
              </a:rPr>
              <a:t>基本工作</a:t>
            </a:r>
            <a:endParaRPr lang="en-US" altLang="zh-CN" sz="2000" dirty="0">
              <a:ea typeface="思源黑体 CN Bold" panose="020B0800000000000000" pitchFamily="34" charset="-122"/>
            </a:endParaRPr>
          </a:p>
          <a:p>
            <a:pPr>
              <a:lnSpc>
                <a:spcPct val="150000"/>
              </a:lnSpc>
            </a:pPr>
            <a:r>
              <a:rPr lang="zh-CN" altLang="en-US" sz="2000" dirty="0">
                <a:ea typeface="思源黑体 CN Bold" panose="020B0800000000000000" pitchFamily="34" charset="-122"/>
              </a:rPr>
              <a:t>      </a:t>
            </a:r>
            <a:r>
              <a:rPr lang="en-US" altLang="zh-CN" sz="2000" dirty="0">
                <a:ea typeface="思源黑体 CN Bold" panose="020B0800000000000000" pitchFamily="34" charset="-122"/>
              </a:rPr>
              <a:t>1. </a:t>
            </a:r>
            <a:r>
              <a:rPr lang="zh-CN" altLang="en-US" sz="2000" dirty="0">
                <a:ea typeface="思源黑体 CN Bold" panose="020B0800000000000000" pitchFamily="34" charset="-122"/>
              </a:rPr>
              <a:t>精读论文，总结出这篇论文的出发点，论文的贡献点及方法流程 </a:t>
            </a:r>
            <a:endParaRPr lang="en-US" altLang="zh-CN" sz="2000" dirty="0">
              <a:ea typeface="思源黑体 CN Bold" panose="020B0800000000000000" pitchFamily="34" charset="-122"/>
            </a:endParaRPr>
          </a:p>
          <a:p>
            <a:pPr>
              <a:lnSpc>
                <a:spcPct val="150000"/>
              </a:lnSpc>
            </a:pPr>
            <a:r>
              <a:rPr lang="en-US" altLang="zh-CN" sz="2000" dirty="0">
                <a:ea typeface="思源黑体 CN Bold" panose="020B0800000000000000" pitchFamily="34" charset="-122"/>
              </a:rPr>
              <a:t>      2. </a:t>
            </a:r>
            <a:r>
              <a:rPr lang="zh-CN" altLang="en-US" sz="2000" dirty="0">
                <a:ea typeface="思源黑体 CN Bold" panose="020B0800000000000000" pitchFamily="34" charset="-122"/>
              </a:rPr>
              <a:t>将这篇论文的方法复现出来，采用</a:t>
            </a:r>
            <a:r>
              <a:rPr lang="en-US" altLang="zh-CN" sz="2000" b="1" i="0" dirty="0">
                <a:solidFill>
                  <a:srgbClr val="4F4F4F"/>
                </a:solidFill>
                <a:effectLst/>
                <a:latin typeface="PingFang SC"/>
              </a:rPr>
              <a:t>Kinetics 400</a:t>
            </a:r>
            <a:r>
              <a:rPr lang="zh-CN" altLang="en-US" sz="2000" dirty="0">
                <a:ea typeface="思源黑体 CN Bold" panose="020B0800000000000000" pitchFamily="34" charset="-122"/>
              </a:rPr>
              <a:t>数据集</a:t>
            </a:r>
            <a:endParaRPr lang="en-US" altLang="zh-CN" sz="2000" dirty="0">
              <a:ea typeface="思源黑体 CN Bold" panose="020B0800000000000000" pitchFamily="34" charset="-122"/>
            </a:endParaRPr>
          </a:p>
          <a:p>
            <a:pPr marL="342900" indent="-342900">
              <a:lnSpc>
                <a:spcPct val="150000"/>
              </a:lnSpc>
              <a:buFont typeface="Arial" panose="02080604020202020204" pitchFamily="34" charset="0"/>
              <a:buChar char="•"/>
            </a:pPr>
            <a:r>
              <a:rPr lang="zh-CN" altLang="en-US" sz="2000" dirty="0">
                <a:ea typeface="思源黑体 CN Bold" panose="020B0800000000000000" pitchFamily="34" charset="-122"/>
              </a:rPr>
              <a:t>演示结果</a:t>
            </a:r>
            <a:endParaRPr lang="en-US" altLang="zh-CN" sz="2000" dirty="0">
              <a:ea typeface="思源黑体 CN Bold" panose="020B0800000000000000" pitchFamily="34" charset="-122"/>
            </a:endParaRPr>
          </a:p>
          <a:p>
            <a:pPr>
              <a:lnSpc>
                <a:spcPct val="150000"/>
              </a:lnSpc>
            </a:pPr>
            <a:r>
              <a:rPr lang="zh-CN" altLang="en-US" sz="2000" dirty="0">
                <a:ea typeface="思源黑体 CN Bold" panose="020B0800000000000000" pitchFamily="34" charset="-122"/>
              </a:rPr>
              <a:t>      训练日志，复现性能（识别精度</a:t>
            </a:r>
            <a:r>
              <a:rPr lang="en-US" altLang="zh-CN" sz="2000" dirty="0">
                <a:ea typeface="思源黑体 CN Bold" panose="020B0800000000000000" pitchFamily="34" charset="-122"/>
              </a:rPr>
              <a:t>top-1</a:t>
            </a:r>
            <a:r>
              <a:rPr lang="zh-CN" altLang="en-US" sz="2000" dirty="0">
                <a:ea typeface="思源黑体 CN Bold" panose="020B0800000000000000" pitchFamily="34" charset="-122"/>
              </a:rPr>
              <a:t>）</a:t>
            </a:r>
            <a:endParaRPr lang="en-US" altLang="zh-CN" sz="2000" dirty="0">
              <a:ea typeface="思源黑体 CN Bold" panose="020B0800000000000000" pitchFamily="34" charset="-122"/>
            </a:endParaRPr>
          </a:p>
          <a:p>
            <a:pPr marL="342900" indent="-342900">
              <a:lnSpc>
                <a:spcPct val="150000"/>
              </a:lnSpc>
              <a:buFont typeface="Arial" panose="02080604020202020204" pitchFamily="34" charset="0"/>
              <a:buChar char="•"/>
            </a:pPr>
            <a:r>
              <a:rPr lang="zh-CN" altLang="en-US" sz="2000" dirty="0">
                <a:ea typeface="思源黑体 CN Bold" panose="020B0800000000000000" pitchFamily="34" charset="-122"/>
              </a:rPr>
              <a:t>相关文献</a:t>
            </a:r>
            <a:endParaRPr lang="en-US" altLang="zh-CN" sz="2000" dirty="0">
              <a:ea typeface="思源黑体 CN Bold" panose="020B0800000000000000" pitchFamily="34" charset="-122"/>
            </a:endParaRPr>
          </a:p>
          <a:p>
            <a:pPr>
              <a:lnSpc>
                <a:spcPct val="150000"/>
              </a:lnSpc>
            </a:pPr>
            <a:r>
              <a:rPr lang="en-US" altLang="zh-CN" sz="1600" dirty="0">
                <a:ea typeface="思源黑体 CN Bold" panose="020B0800000000000000" pitchFamily="34" charset="-122"/>
              </a:rPr>
              <a:t>[1] </a:t>
            </a:r>
            <a:r>
              <a:rPr lang="en-US" altLang="zh-CN" sz="1600" dirty="0" err="1">
                <a:ea typeface="思源黑体 CN Bold" panose="020B0800000000000000" pitchFamily="34" charset="-122"/>
              </a:rPr>
              <a:t>Limin</a:t>
            </a:r>
            <a:r>
              <a:rPr lang="en-US" altLang="zh-CN" sz="1600" dirty="0">
                <a:ea typeface="思源黑体 CN Bold" panose="020B0800000000000000" pitchFamily="34" charset="-122"/>
              </a:rPr>
              <a:t> Wang, Temporal Segment Networks: Towards Good Practices for Deep Action Recognition, ECCV2016</a:t>
            </a:r>
            <a:endParaRPr lang="en-US" altLang="zh-CN" sz="1600" dirty="0">
              <a:ea typeface="思源黑体 CN Bold" panose="020B0800000000000000" pitchFamily="34" charset="-122"/>
            </a:endParaRPr>
          </a:p>
          <a:p>
            <a:pPr>
              <a:lnSpc>
                <a:spcPct val="150000"/>
              </a:lnSpc>
            </a:pPr>
            <a:r>
              <a:rPr lang="en-US" altLang="zh-CN" sz="1600" dirty="0">
                <a:ea typeface="思源黑体 CN Bold" panose="020B0800000000000000" pitchFamily="34" charset="-122"/>
              </a:rPr>
              <a:t>[2]</a:t>
            </a:r>
            <a:r>
              <a:rPr lang="en-US" altLang="zh-CN" sz="1600" dirty="0" err="1">
                <a:ea typeface="思源黑体 CN Bold" panose="020B0800000000000000" pitchFamily="34" charset="-122"/>
              </a:rPr>
              <a:t>Bolei</a:t>
            </a:r>
            <a:r>
              <a:rPr lang="en-US" altLang="zh-CN" sz="1600" dirty="0">
                <a:ea typeface="思源黑体 CN Bold" panose="020B0800000000000000" pitchFamily="34" charset="-122"/>
              </a:rPr>
              <a:t> Zhou, Temporal Relational Reasoning in Videos</a:t>
            </a:r>
            <a:r>
              <a:rPr lang="zh-CN" altLang="en-US" sz="1600" dirty="0">
                <a:ea typeface="思源黑体 CN Bold" panose="020B0800000000000000" pitchFamily="34" charset="-122"/>
              </a:rPr>
              <a:t>，</a:t>
            </a:r>
            <a:r>
              <a:rPr lang="en-US" altLang="zh-CN" sz="1600" dirty="0">
                <a:ea typeface="思源黑体 CN Bold" panose="020B0800000000000000" pitchFamily="34" charset="-122"/>
              </a:rPr>
              <a:t>ECCV2018</a:t>
            </a:r>
            <a:endParaRPr lang="en-US" altLang="zh-CN" sz="1600" dirty="0">
              <a:ea typeface="思源黑体 CN Bold" panose="020B0800000000000000" pitchFamily="34" charset="-122"/>
            </a:endParaRPr>
          </a:p>
          <a:p>
            <a:pPr>
              <a:lnSpc>
                <a:spcPct val="150000"/>
              </a:lnSpc>
            </a:pPr>
            <a:r>
              <a:rPr lang="en-US" altLang="zh-CN" sz="1600" dirty="0">
                <a:ea typeface="思源黑体 CN Bold" panose="020B0800000000000000" pitchFamily="34" charset="-122"/>
              </a:rPr>
              <a:t>[3]Mohammadreza </a:t>
            </a:r>
            <a:r>
              <a:rPr lang="en-US" altLang="zh-CN" sz="1600" dirty="0" err="1">
                <a:ea typeface="思源黑体 CN Bold" panose="020B0800000000000000" pitchFamily="34" charset="-122"/>
              </a:rPr>
              <a:t>Zolfaghari</a:t>
            </a:r>
            <a:r>
              <a:rPr lang="en-US" altLang="zh-CN" sz="1600" dirty="0">
                <a:ea typeface="思源黑体 CN Bold" panose="020B0800000000000000" pitchFamily="34" charset="-122"/>
              </a:rPr>
              <a:t>, ECO: Efficient Convolutional Network for Online Video Understanding</a:t>
            </a:r>
            <a:r>
              <a:rPr lang="zh-CN" altLang="en-US" sz="1600" dirty="0">
                <a:ea typeface="思源黑体 CN Bold" panose="020B0800000000000000" pitchFamily="34" charset="-122"/>
              </a:rPr>
              <a:t>，</a:t>
            </a:r>
            <a:r>
              <a:rPr lang="en-US" altLang="zh-CN" sz="1600" dirty="0">
                <a:ea typeface="思源黑体 CN Bold" panose="020B0800000000000000" pitchFamily="34" charset="-122"/>
              </a:rPr>
              <a:t>ECCV2018</a:t>
            </a:r>
            <a:endParaRPr lang="en-US" altLang="zh-CN" sz="1600" dirty="0">
              <a:ea typeface="思源黑体 CN Bold" panose="020B0800000000000000" pitchFamily="34" charset="-122"/>
            </a:endParaRPr>
          </a:p>
          <a:p>
            <a:pPr marL="342900" indent="-342900">
              <a:lnSpc>
                <a:spcPct val="150000"/>
              </a:lnSpc>
              <a:buFont typeface="Arial" panose="02080604020202020204" pitchFamily="34" charset="0"/>
              <a:buChar char="•"/>
            </a:pPr>
            <a:r>
              <a:rPr lang="zh-CN" altLang="en-US" sz="2000" dirty="0">
                <a:ea typeface="思源黑体 CN Bold" panose="020B0800000000000000" pitchFamily="34" charset="-122"/>
              </a:rPr>
              <a:t>代码</a:t>
            </a:r>
            <a:endParaRPr lang="en-US" altLang="zh-CN" sz="2000" dirty="0">
              <a:ea typeface="思源黑体 CN Bold" panose="020B0800000000000000" pitchFamily="34" charset="-122"/>
            </a:endParaRPr>
          </a:p>
          <a:p>
            <a:pPr>
              <a:lnSpc>
                <a:spcPct val="150000"/>
              </a:lnSpc>
            </a:pPr>
            <a:r>
              <a:rPr lang="en-US" altLang="zh-CN" sz="2000" dirty="0">
                <a:ea typeface="思源黑体 CN Bold" panose="020B0800000000000000" pitchFamily="34" charset="-122"/>
              </a:rPr>
              <a:t>https://github.com/MIT-HAN-LAB/temporal-shift-modul</a:t>
            </a:r>
            <a:endParaRPr lang="en-US" altLang="zh-CN" dirty="0"/>
          </a:p>
          <a:p>
            <a:endParaRPr lang="en-US" altLang="zh-CN" dirty="0"/>
          </a:p>
          <a:p>
            <a:pPr>
              <a:lnSpc>
                <a:spcPct val="150000"/>
              </a:lnSpc>
            </a:pPr>
            <a:endParaRPr lang="en-US" altLang="zh-CN" sz="2000" dirty="0">
              <a:ea typeface="思源黑体 CN Bold" panose="020B0800000000000000" pitchFamily="34" charset="-122"/>
            </a:endParaRPr>
          </a:p>
          <a:p>
            <a:pPr>
              <a:lnSpc>
                <a:spcPct val="150000"/>
              </a:lnSpc>
            </a:pPr>
            <a:endParaRPr lang="en-US" altLang="zh-CN" sz="2000" dirty="0">
              <a:ea typeface="思源黑体 CN Bold" panose="020B0800000000000000"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1826141" cy="584775"/>
          </a:xfrm>
          <a:prstGeom prst="rect">
            <a:avLst/>
          </a:prstGeom>
        </p:spPr>
        <p:txBody>
          <a:bodyPr wrap="none">
            <a:spAutoFit/>
          </a:bodyPr>
          <a:lstStyle/>
          <a:p>
            <a:r>
              <a:rPr lang="zh-CN" altLang="en-US" sz="3200" dirty="0">
                <a:solidFill>
                  <a:schemeClr val="accent1"/>
                </a:solidFill>
                <a:latin typeface="+mj-lt"/>
                <a:ea typeface="思源黑体 CN Bold" panose="020B0800000000000000" pitchFamily="34" charset="-122"/>
              </a:rPr>
              <a:t>课题详情</a:t>
            </a:r>
            <a:endParaRPr lang="zh-CN" altLang="en-US" sz="3200" dirty="0">
              <a:solidFill>
                <a:schemeClr val="accent1"/>
              </a:solidFill>
              <a:latin typeface="+mj-lt"/>
              <a:ea typeface="思源黑体 CN Bold" panose="020B0800000000000000" pitchFamily="34" charset="-122"/>
            </a:endParaRPr>
          </a:p>
        </p:txBody>
      </p:sp>
      <p:sp>
        <p:nvSpPr>
          <p:cNvPr id="15" name="文本框 14"/>
          <p:cNvSpPr txBox="1"/>
          <p:nvPr/>
        </p:nvSpPr>
        <p:spPr>
          <a:xfrm>
            <a:off x="676910" y="980626"/>
            <a:ext cx="6437927" cy="2346283"/>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（易）用户引导的动漫线稿上色</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（难）基于</a:t>
            </a:r>
            <a:r>
              <a:rPr lang="en-US" altLang="zh-CN" sz="2000" b="1" dirty="0">
                <a:latin typeface="微软雅黑" panose="020B0503020204020204" pitchFamily="34" charset="-122"/>
                <a:ea typeface="微软雅黑" panose="020B0503020204020204" pitchFamily="34" charset="-122"/>
              </a:rPr>
              <a:t>stable </a:t>
            </a:r>
            <a:r>
              <a:rPr lang="en-US" altLang="zh-CN" sz="2000" b="1" dirty="0" err="1">
                <a:latin typeface="微软雅黑" panose="020B0503020204020204" pitchFamily="34" charset="-122"/>
                <a:ea typeface="微软雅黑" panose="020B0503020204020204" pitchFamily="34" charset="-122"/>
              </a:rPr>
              <a:t>diffussion</a:t>
            </a:r>
            <a:r>
              <a:rPr lang="zh-CN" altLang="en-US" sz="2000" b="1" dirty="0">
                <a:latin typeface="微软雅黑" panose="020B0503020204020204" pitchFamily="34" charset="-122"/>
                <a:ea typeface="微软雅黑" panose="020B0503020204020204" pitchFamily="34" charset="-122"/>
              </a:rPr>
              <a:t>的动漫视频上色</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出题人：王宁（博四）</a:t>
            </a:r>
            <a:endParaRPr lang="zh-CN" altLang="en-US"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微信：</a:t>
            </a:r>
            <a:r>
              <a:rPr lang="en-US" altLang="zh-CN" sz="2000" b="1" dirty="0">
                <a:latin typeface="微软雅黑" panose="020B0503020204020204" pitchFamily="34" charset="-122"/>
                <a:ea typeface="微软雅黑" panose="020B0503020204020204" pitchFamily="34" charset="-122"/>
              </a:rPr>
              <a:t>ningning52107</a:t>
            </a:r>
            <a:endParaRPr lang="en-US" altLang="zh-CN" sz="2000" b="1" dirty="0">
              <a:latin typeface="微软雅黑" panose="020B0503020204020204" pitchFamily="34" charset="-122"/>
              <a:ea typeface="微软雅黑" panose="020B0503020204020204" pitchFamily="34" charset="-122"/>
            </a:endParaRPr>
          </a:p>
          <a:p>
            <a:pPr>
              <a:lnSpc>
                <a:spcPct val="150000"/>
              </a:lnSpc>
            </a:pPr>
            <a:endParaRPr lang="en-US" altLang="zh-CN" sz="2000" b="1" dirty="0">
              <a:latin typeface="微软雅黑" panose="020B0503020204020204" pitchFamily="34" charset="-122"/>
              <a:ea typeface="微软雅黑" panose="020B0503020204020204" pitchFamily="34" charset="-122"/>
            </a:endParaRPr>
          </a:p>
        </p:txBody>
      </p:sp>
      <p:sp>
        <p:nvSpPr>
          <p:cNvPr id="4" name="星形: 五角 3"/>
          <p:cNvSpPr/>
          <p:nvPr/>
        </p:nvSpPr>
        <p:spPr>
          <a:xfrm>
            <a:off x="171449" y="304800"/>
            <a:ext cx="381001" cy="35275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a:spLocks noChangeArrowheads="1"/>
          </p:cNvSpPr>
          <p:nvPr/>
        </p:nvSpPr>
        <p:spPr bwMode="auto">
          <a:xfrm>
            <a:off x="3312076" y="884373"/>
            <a:ext cx="2215051" cy="340519"/>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p>
            <a:pPr algn="ctr"/>
            <a:r>
              <a:rPr lang="zh-CN" altLang="en-US" sz="1400" b="1" dirty="0">
                <a:solidFill>
                  <a:srgbClr val="2090F2"/>
                </a:solidFill>
                <a:latin typeface="微软雅黑" panose="020B0503020204020204" pitchFamily="34" charset="-122"/>
                <a:ea typeface="微软雅黑" panose="020B0503020204020204" pitchFamily="34" charset="-122"/>
                <a:sym typeface="微软雅黑" panose="020B0503020204020204" pitchFamily="34" charset="-122"/>
              </a:rPr>
              <a:t>专业画师</a:t>
            </a:r>
            <a:endParaRPr lang="zh-CN" altLang="en-US" sz="1400" b="1" dirty="0">
              <a:solidFill>
                <a:srgbClr val="2090F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TextBox 6"/>
          <p:cNvSpPr>
            <a:spLocks noChangeArrowheads="1"/>
          </p:cNvSpPr>
          <p:nvPr/>
        </p:nvSpPr>
        <p:spPr bwMode="auto">
          <a:xfrm>
            <a:off x="5575806" y="889556"/>
            <a:ext cx="2664185" cy="340519"/>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p>
            <a:pPr algn="ctr"/>
            <a:r>
              <a:rPr lang="zh-CN" altLang="en-US" sz="1400" b="1" dirty="0">
                <a:solidFill>
                  <a:srgbClr val="2090F2"/>
                </a:solidFill>
                <a:latin typeface="微软雅黑" panose="020B0503020204020204" pitchFamily="34" charset="-122"/>
                <a:ea typeface="微软雅黑" panose="020B0503020204020204" pitchFamily="34" charset="-122"/>
                <a:sym typeface="微软雅黑" panose="020B0503020204020204" pitchFamily="34" charset="-122"/>
              </a:rPr>
              <a:t>业余爱好者</a:t>
            </a:r>
            <a:endParaRPr lang="zh-CN" altLang="en-US" sz="1400" b="1" dirty="0">
              <a:solidFill>
                <a:srgbClr val="2090F2"/>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descr="2_Paprika_scene309_0001"/>
          <p:cNvPicPr>
            <a:picLocks noChangeAspect="1"/>
          </p:cNvPicPr>
          <p:nvPr/>
        </p:nvPicPr>
        <p:blipFill>
          <a:blip r:embed="rId1"/>
          <a:stretch>
            <a:fillRect/>
          </a:stretch>
        </p:blipFill>
        <p:spPr>
          <a:xfrm>
            <a:off x="1668180" y="1711189"/>
            <a:ext cx="1254125" cy="676275"/>
          </a:xfrm>
          <a:prstGeom prst="rect">
            <a:avLst/>
          </a:prstGeom>
        </p:spPr>
      </p:pic>
      <p:pic>
        <p:nvPicPr>
          <p:cNvPr id="7" name="图片 6" descr="2_Paprika_scene309_0019"/>
          <p:cNvPicPr>
            <a:picLocks noChangeAspect="1"/>
          </p:cNvPicPr>
          <p:nvPr/>
        </p:nvPicPr>
        <p:blipFill>
          <a:blip r:embed="rId2"/>
          <a:stretch>
            <a:fillRect/>
          </a:stretch>
        </p:blipFill>
        <p:spPr>
          <a:xfrm>
            <a:off x="1668180" y="2376034"/>
            <a:ext cx="1254760" cy="676910"/>
          </a:xfrm>
          <a:prstGeom prst="rect">
            <a:avLst/>
          </a:prstGeom>
        </p:spPr>
      </p:pic>
      <p:pic>
        <p:nvPicPr>
          <p:cNvPr id="8" name="图片 7" descr="2_Paprika_scene309_0023"/>
          <p:cNvPicPr>
            <a:picLocks noChangeAspect="1"/>
          </p:cNvPicPr>
          <p:nvPr/>
        </p:nvPicPr>
        <p:blipFill>
          <a:blip r:embed="rId3"/>
          <a:stretch>
            <a:fillRect/>
          </a:stretch>
        </p:blipFill>
        <p:spPr>
          <a:xfrm>
            <a:off x="1672625" y="3728584"/>
            <a:ext cx="1253490" cy="675640"/>
          </a:xfrm>
          <a:prstGeom prst="rect">
            <a:avLst/>
          </a:prstGeom>
        </p:spPr>
      </p:pic>
      <p:pic>
        <p:nvPicPr>
          <p:cNvPr id="9" name="图片 8" descr="2_Paprika_scene309_0020"/>
          <p:cNvPicPr>
            <a:picLocks noChangeAspect="1"/>
          </p:cNvPicPr>
          <p:nvPr/>
        </p:nvPicPr>
        <p:blipFill>
          <a:blip r:embed="rId4"/>
          <a:stretch>
            <a:fillRect/>
          </a:stretch>
        </p:blipFill>
        <p:spPr>
          <a:xfrm>
            <a:off x="1672625" y="3052944"/>
            <a:ext cx="1253490" cy="675640"/>
          </a:xfrm>
          <a:prstGeom prst="rect">
            <a:avLst/>
          </a:prstGeom>
        </p:spPr>
      </p:pic>
      <p:pic>
        <p:nvPicPr>
          <p:cNvPr id="10" name="图片 9" descr="2_Paprika_scene309_0024"/>
          <p:cNvPicPr>
            <a:picLocks noChangeAspect="1"/>
          </p:cNvPicPr>
          <p:nvPr/>
        </p:nvPicPr>
        <p:blipFill>
          <a:blip r:embed="rId5"/>
          <a:stretch>
            <a:fillRect/>
          </a:stretch>
        </p:blipFill>
        <p:spPr>
          <a:xfrm>
            <a:off x="1672625" y="4394064"/>
            <a:ext cx="1253490" cy="676275"/>
          </a:xfrm>
          <a:prstGeom prst="rect">
            <a:avLst/>
          </a:prstGeom>
        </p:spPr>
      </p:pic>
      <p:pic>
        <p:nvPicPr>
          <p:cNvPr id="11" name="图片 10" descr="2_Paprika_scene309_0001"/>
          <p:cNvPicPr>
            <a:picLocks noChangeAspect="1"/>
          </p:cNvPicPr>
          <p:nvPr/>
        </p:nvPicPr>
        <p:blipFill>
          <a:blip r:embed="rId6"/>
          <a:stretch>
            <a:fillRect/>
          </a:stretch>
        </p:blipFill>
        <p:spPr>
          <a:xfrm>
            <a:off x="170215" y="1699759"/>
            <a:ext cx="1254125" cy="676275"/>
          </a:xfrm>
          <a:prstGeom prst="rect">
            <a:avLst/>
          </a:prstGeom>
        </p:spPr>
      </p:pic>
      <p:pic>
        <p:nvPicPr>
          <p:cNvPr id="12" name="图片 11" descr="2_Paprika_scene309_0019"/>
          <p:cNvPicPr>
            <a:picLocks noChangeAspect="1"/>
          </p:cNvPicPr>
          <p:nvPr/>
        </p:nvPicPr>
        <p:blipFill>
          <a:blip r:embed="rId7"/>
          <a:stretch>
            <a:fillRect/>
          </a:stretch>
        </p:blipFill>
        <p:spPr>
          <a:xfrm>
            <a:off x="170850" y="2376034"/>
            <a:ext cx="1253490" cy="675640"/>
          </a:xfrm>
          <a:prstGeom prst="rect">
            <a:avLst/>
          </a:prstGeom>
        </p:spPr>
      </p:pic>
      <p:pic>
        <p:nvPicPr>
          <p:cNvPr id="13" name="图片 12" descr="2_Paprika_scene309_0020"/>
          <p:cNvPicPr>
            <a:picLocks noChangeAspect="1"/>
          </p:cNvPicPr>
          <p:nvPr/>
        </p:nvPicPr>
        <p:blipFill>
          <a:blip r:embed="rId8"/>
          <a:stretch>
            <a:fillRect/>
          </a:stretch>
        </p:blipFill>
        <p:spPr>
          <a:xfrm>
            <a:off x="170215" y="3051674"/>
            <a:ext cx="1252220" cy="675005"/>
          </a:xfrm>
          <a:prstGeom prst="rect">
            <a:avLst/>
          </a:prstGeom>
        </p:spPr>
      </p:pic>
      <p:pic>
        <p:nvPicPr>
          <p:cNvPr id="14" name="图片 13" descr="2_Paprika_scene309_0022"/>
          <p:cNvPicPr>
            <a:picLocks noChangeAspect="1"/>
          </p:cNvPicPr>
          <p:nvPr/>
        </p:nvPicPr>
        <p:blipFill>
          <a:blip r:embed="rId9"/>
          <a:stretch>
            <a:fillRect/>
          </a:stretch>
        </p:blipFill>
        <p:spPr>
          <a:xfrm>
            <a:off x="170850" y="3726679"/>
            <a:ext cx="1257935" cy="678180"/>
          </a:xfrm>
          <a:prstGeom prst="rect">
            <a:avLst/>
          </a:prstGeom>
        </p:spPr>
      </p:pic>
      <p:pic>
        <p:nvPicPr>
          <p:cNvPr id="15" name="图片 14" descr="2_Paprika_scene309_0024"/>
          <p:cNvPicPr>
            <a:picLocks noChangeAspect="1"/>
          </p:cNvPicPr>
          <p:nvPr/>
        </p:nvPicPr>
        <p:blipFill>
          <a:blip r:embed="rId10"/>
          <a:stretch>
            <a:fillRect/>
          </a:stretch>
        </p:blipFill>
        <p:spPr>
          <a:xfrm>
            <a:off x="170215" y="4406129"/>
            <a:ext cx="1251585" cy="675005"/>
          </a:xfrm>
          <a:prstGeom prst="rect">
            <a:avLst/>
          </a:prstGeom>
        </p:spPr>
      </p:pic>
      <p:pic>
        <p:nvPicPr>
          <p:cNvPr id="16" name="图片 15" descr="2_Paprika_scene309_0025"/>
          <p:cNvPicPr>
            <a:picLocks noChangeAspect="1"/>
          </p:cNvPicPr>
          <p:nvPr/>
        </p:nvPicPr>
        <p:blipFill>
          <a:blip r:embed="rId11"/>
          <a:stretch>
            <a:fillRect/>
          </a:stretch>
        </p:blipFill>
        <p:spPr>
          <a:xfrm>
            <a:off x="170215" y="5082404"/>
            <a:ext cx="1252220" cy="675005"/>
          </a:xfrm>
          <a:prstGeom prst="rect">
            <a:avLst/>
          </a:prstGeom>
        </p:spPr>
      </p:pic>
      <p:pic>
        <p:nvPicPr>
          <p:cNvPr id="17" name="图片 16" descr="2_Paprika_scene309_0025"/>
          <p:cNvPicPr>
            <a:picLocks noChangeAspect="1"/>
          </p:cNvPicPr>
          <p:nvPr/>
        </p:nvPicPr>
        <p:blipFill>
          <a:blip r:embed="rId12"/>
          <a:stretch>
            <a:fillRect/>
          </a:stretch>
        </p:blipFill>
        <p:spPr>
          <a:xfrm>
            <a:off x="1668180" y="5063142"/>
            <a:ext cx="1256665" cy="677545"/>
          </a:xfrm>
          <a:prstGeom prst="rect">
            <a:avLst/>
          </a:prstGeom>
        </p:spPr>
      </p:pic>
      <p:pic>
        <p:nvPicPr>
          <p:cNvPr id="18" name="图片 17" descr="2_Paprika_scene309_0001"/>
          <p:cNvPicPr>
            <a:picLocks noChangeAspect="1"/>
          </p:cNvPicPr>
          <p:nvPr/>
        </p:nvPicPr>
        <p:blipFill>
          <a:blip r:embed="rId1"/>
          <a:stretch>
            <a:fillRect/>
          </a:stretch>
        </p:blipFill>
        <p:spPr>
          <a:xfrm>
            <a:off x="838870" y="2116954"/>
            <a:ext cx="473075" cy="255270"/>
          </a:xfrm>
          <a:prstGeom prst="rect">
            <a:avLst/>
          </a:prstGeom>
        </p:spPr>
      </p:pic>
      <p:sp>
        <p:nvSpPr>
          <p:cNvPr id="19" name="TextBox 8"/>
          <p:cNvSpPr>
            <a:spLocks noChangeArrowheads="1"/>
          </p:cNvSpPr>
          <p:nvPr/>
        </p:nvSpPr>
        <p:spPr bwMode="auto">
          <a:xfrm>
            <a:off x="141955" y="1226849"/>
            <a:ext cx="2780350" cy="331832"/>
          </a:xfrm>
          <a:prstGeom prst="roundRect">
            <a:avLst>
              <a:gd name="adj" fmla="val 3023"/>
            </a:avLst>
          </a:prstGeom>
          <a:solidFill>
            <a:srgbClr val="F2F2F2"/>
          </a:solidFill>
          <a:ln w="38100" cmpd="sng">
            <a:solidFill>
              <a:srgbClr val="F2F2F2"/>
            </a:solidFill>
            <a:miter lim="800000"/>
          </a:ln>
        </p:spPr>
        <p:txBody>
          <a:bodyPr/>
          <a:lstStyle/>
          <a:p>
            <a:pPr algn="ctr">
              <a:lnSpc>
                <a:spcPct val="15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线稿视频帧上色工作冗余</a:t>
            </a:r>
            <a:endParaRPr 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TextBox 5"/>
          <p:cNvSpPr>
            <a:spLocks noChangeArrowheads="1"/>
          </p:cNvSpPr>
          <p:nvPr/>
        </p:nvSpPr>
        <p:spPr bwMode="auto">
          <a:xfrm>
            <a:off x="141955" y="884373"/>
            <a:ext cx="2664185" cy="340519"/>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p>
            <a:pPr algn="ctr"/>
            <a:r>
              <a:rPr lang="zh-CN" altLang="en-US" sz="1400" b="1" dirty="0">
                <a:solidFill>
                  <a:srgbClr val="2090F2"/>
                </a:solidFill>
                <a:latin typeface="微软雅黑" panose="020B0503020204020204" pitchFamily="34" charset="-122"/>
                <a:ea typeface="微软雅黑" panose="020B0503020204020204" pitchFamily="34" charset="-122"/>
                <a:sym typeface="微软雅黑" panose="020B0503020204020204" pitchFamily="34" charset="-122"/>
              </a:rPr>
              <a:t>动漫行业</a:t>
            </a:r>
            <a:endParaRPr lang="zh-CN" altLang="en-US" sz="1400" b="1" dirty="0">
              <a:solidFill>
                <a:srgbClr val="2090F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8"/>
          <p:cNvSpPr>
            <a:spLocks noChangeArrowheads="1"/>
          </p:cNvSpPr>
          <p:nvPr/>
        </p:nvSpPr>
        <p:spPr bwMode="auto">
          <a:xfrm>
            <a:off x="3340336" y="1216337"/>
            <a:ext cx="2215051" cy="340520"/>
          </a:xfrm>
          <a:prstGeom prst="roundRect">
            <a:avLst>
              <a:gd name="adj" fmla="val 3023"/>
            </a:avLst>
          </a:prstGeom>
          <a:solidFill>
            <a:srgbClr val="F2F2F2"/>
          </a:solidFill>
          <a:ln w="38100" cmpd="sng">
            <a:solidFill>
              <a:srgbClr val="F2F2F2"/>
            </a:solidFill>
            <a:miter lim="800000"/>
          </a:ln>
        </p:spPr>
        <p:txBody>
          <a:bodyPr/>
          <a:lstStyle/>
          <a:p>
            <a:pPr algn="ctr">
              <a:lnSpc>
                <a:spcPct val="15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效果预览，灵感激发</a:t>
            </a:r>
            <a:endParaRPr 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TextBox 8"/>
          <p:cNvSpPr>
            <a:spLocks noChangeArrowheads="1"/>
          </p:cNvSpPr>
          <p:nvPr/>
        </p:nvSpPr>
        <p:spPr bwMode="auto">
          <a:xfrm>
            <a:off x="5973418" y="1223679"/>
            <a:ext cx="1869575" cy="305774"/>
          </a:xfrm>
          <a:prstGeom prst="roundRect">
            <a:avLst>
              <a:gd name="adj" fmla="val 3023"/>
            </a:avLst>
          </a:prstGeom>
          <a:solidFill>
            <a:srgbClr val="F2F2F2"/>
          </a:solidFill>
          <a:ln w="38100" cmpd="sng">
            <a:solidFill>
              <a:srgbClr val="F2F2F2"/>
            </a:solidFill>
            <a:miter lim="800000"/>
          </a:ln>
        </p:spPr>
        <p:txBody>
          <a:bodyPr/>
          <a:lstStyle/>
          <a:p>
            <a:pPr algn="ctr">
              <a:lnSpc>
                <a:spcPct val="15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辅助工具</a:t>
            </a:r>
            <a:endParaRPr 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3" name="图片 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69608" y="3791171"/>
            <a:ext cx="1869575" cy="1628735"/>
          </a:xfrm>
          <a:prstGeom prst="rect">
            <a:avLst/>
          </a:prstGeom>
          <a:ln>
            <a:solidFill>
              <a:schemeClr val="tx1">
                <a:lumMod val="85000"/>
                <a:lumOff val="15000"/>
              </a:schemeClr>
            </a:solidFill>
          </a:ln>
        </p:spPr>
      </p:pic>
      <p:pic>
        <p:nvPicPr>
          <p:cNvPr id="24" name="图片 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69608" y="1817155"/>
            <a:ext cx="1869575" cy="1613926"/>
          </a:xfrm>
          <a:prstGeom prst="rect">
            <a:avLst/>
          </a:prstGeom>
          <a:ln>
            <a:solidFill>
              <a:schemeClr val="tx1">
                <a:lumMod val="85000"/>
                <a:lumOff val="15000"/>
              </a:schemeClr>
            </a:solidFill>
          </a:ln>
        </p:spPr>
      </p:pic>
      <p:sp>
        <p:nvSpPr>
          <p:cNvPr id="25" name="箭头: 下 13"/>
          <p:cNvSpPr/>
          <p:nvPr/>
        </p:nvSpPr>
        <p:spPr>
          <a:xfrm rot="16200000">
            <a:off x="1446565" y="3701279"/>
            <a:ext cx="124460" cy="174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5"/>
          <p:cNvSpPr>
            <a:spLocks noChangeArrowheads="1"/>
          </p:cNvSpPr>
          <p:nvPr/>
        </p:nvSpPr>
        <p:spPr bwMode="auto">
          <a:xfrm>
            <a:off x="170215" y="6171241"/>
            <a:ext cx="1034854" cy="340519"/>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p>
            <a:pPr algn="ctr"/>
            <a:r>
              <a:rPr lang="zh-CN" altLang="en-US" sz="1400" b="1" dirty="0">
                <a:solidFill>
                  <a:srgbClr val="2090F2"/>
                </a:solidFill>
                <a:latin typeface="微软雅黑" panose="020B0503020204020204" pitchFamily="34" charset="-122"/>
                <a:ea typeface="微软雅黑" panose="020B0503020204020204" pitchFamily="34" charset="-122"/>
                <a:sym typeface="微软雅黑" panose="020B0503020204020204" pitchFamily="34" charset="-122"/>
              </a:rPr>
              <a:t>目的</a:t>
            </a:r>
            <a:endParaRPr lang="zh-CN" altLang="en-US" sz="1400" b="1" dirty="0">
              <a:solidFill>
                <a:srgbClr val="2090F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Box 8"/>
          <p:cNvSpPr>
            <a:spLocks noChangeArrowheads="1"/>
          </p:cNvSpPr>
          <p:nvPr/>
        </p:nvSpPr>
        <p:spPr bwMode="auto">
          <a:xfrm>
            <a:off x="1048345" y="6156962"/>
            <a:ext cx="5075915" cy="354798"/>
          </a:xfrm>
          <a:prstGeom prst="roundRect">
            <a:avLst>
              <a:gd name="adj" fmla="val 3023"/>
            </a:avLst>
          </a:prstGeom>
          <a:solidFill>
            <a:srgbClr val="F2F2F2"/>
          </a:solidFill>
          <a:ln w="38100" cmpd="sng">
            <a:solidFill>
              <a:srgbClr val="F2F2F2"/>
            </a:solidFill>
            <a:miter lim="800000"/>
          </a:ln>
        </p:spPr>
        <p:txBody>
          <a:bodyPr/>
          <a:lstStyle/>
          <a:p>
            <a:pPr algn="ct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在无参考提示和有参考提示情况下，均能够获得较好的上色结果</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8" name="图片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40336" y="1755037"/>
            <a:ext cx="2215051" cy="3337560"/>
          </a:xfrm>
          <a:prstGeom prst="rect">
            <a:avLst/>
          </a:prstGeom>
        </p:spPr>
      </p:pic>
      <p:sp>
        <p:nvSpPr>
          <p:cNvPr id="29" name="箭头: 下 13"/>
          <p:cNvSpPr/>
          <p:nvPr/>
        </p:nvSpPr>
        <p:spPr>
          <a:xfrm>
            <a:off x="6873928" y="3520850"/>
            <a:ext cx="124460" cy="174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571890" y="1002885"/>
            <a:ext cx="2267639" cy="5035930"/>
          </a:xfrm>
          <a:prstGeom prst="rect">
            <a:avLst/>
          </a:prstGeom>
          <a:noFill/>
        </p:spPr>
        <p:txBody>
          <a:bodyPr wrap="square">
            <a:spAutoFit/>
          </a:bodyPr>
          <a:lstStyle/>
          <a:p>
            <a:pPr>
              <a:lnSpc>
                <a:spcPct val="150000"/>
              </a:lnSpc>
            </a:pPr>
            <a:r>
              <a:rPr lang="zh-CN" altLang="en-US" dirty="0">
                <a:latin typeface="NimbusRomNo9L-Medi"/>
              </a:rPr>
              <a:t>创作卡通动画可以分为三个主要步骤：绘制关键帧、中间处理和绘画。首先，一个有经验的动画师画出捕捉主要动作的关键帧。完成后，辅助画师们绘制用于完成运动的中间帧线稿，然后由辅助画师为这些中间帧线稿中填充颜色。</a:t>
            </a:r>
            <a:endParaRPr lang="en-US" altLang="zh-CN" dirty="0">
              <a:latin typeface="NimbusRomNo9L-Medi"/>
            </a:endParaRPr>
          </a:p>
        </p:txBody>
      </p:sp>
      <p:sp>
        <p:nvSpPr>
          <p:cNvPr id="32" name="矩形 31"/>
          <p:cNvSpPr/>
          <p:nvPr/>
        </p:nvSpPr>
        <p:spPr>
          <a:xfrm>
            <a:off x="676910" y="219408"/>
            <a:ext cx="2646878"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动漫上色介绍</a:t>
            </a:r>
            <a:endParaRPr lang="zh-CN" altLang="en-US" sz="3200" dirty="0">
              <a:solidFill>
                <a:schemeClr val="accent1"/>
              </a:solidFill>
              <a:ea typeface="思源黑体 CN Bold" panose="020B0800000000000000" pitchFamily="34" charset="-122"/>
              <a:cs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9392315"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9—</a:t>
            </a:r>
            <a:r>
              <a:rPr lang="zh-CN" altLang="en-US" sz="3200" dirty="0">
                <a:solidFill>
                  <a:schemeClr val="accent1"/>
                </a:solidFill>
                <a:ea typeface="思源黑体 CN Bold" panose="020B0800000000000000" pitchFamily="34" charset="-122"/>
                <a:cs typeface="+mn-lt"/>
              </a:rPr>
              <a:t>基于</a:t>
            </a:r>
            <a:r>
              <a:rPr lang="en-US" altLang="zh-CN" sz="3200" dirty="0">
                <a:solidFill>
                  <a:schemeClr val="accent1"/>
                </a:solidFill>
                <a:ea typeface="思源黑体 CN Bold" panose="020B0800000000000000" pitchFamily="34" charset="-122"/>
                <a:cs typeface="+mn-lt"/>
              </a:rPr>
              <a:t>control net</a:t>
            </a:r>
            <a:r>
              <a:rPr lang="zh-CN" altLang="en-US" sz="3200" dirty="0">
                <a:solidFill>
                  <a:schemeClr val="accent1"/>
                </a:solidFill>
                <a:ea typeface="思源黑体 CN Bold" panose="020B0800000000000000" pitchFamily="34" charset="-122"/>
                <a:cs typeface="+mn-lt"/>
              </a:rPr>
              <a:t>引导的动漫线稿上色</a:t>
            </a:r>
            <a:endParaRPr lang="zh-CN" altLang="en-US" sz="3200" dirty="0">
              <a:solidFill>
                <a:schemeClr val="accent1"/>
              </a:solidFill>
              <a:ea typeface="思源黑体 CN Bold" panose="020B0800000000000000" pitchFamily="34" charset="-122"/>
              <a:cs typeface="+mn-lt"/>
            </a:endParaRPr>
          </a:p>
        </p:txBody>
      </p:sp>
      <p:sp>
        <p:nvSpPr>
          <p:cNvPr id="5" name="内容占位符 2"/>
          <p:cNvSpPr txBox="1"/>
          <p:nvPr/>
        </p:nvSpPr>
        <p:spPr>
          <a:xfrm>
            <a:off x="838199" y="983599"/>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en-US" altLang="zh-CN" dirty="0"/>
              <a:t>Control Net</a:t>
            </a:r>
            <a:endParaRPr lang="zh-CN" altLang="en-US" dirty="0"/>
          </a:p>
        </p:txBody>
      </p:sp>
      <p:sp>
        <p:nvSpPr>
          <p:cNvPr id="8" name="内容占位符 2"/>
          <p:cNvSpPr txBox="1"/>
          <p:nvPr/>
        </p:nvSpPr>
        <p:spPr>
          <a:xfrm>
            <a:off x="279533" y="4727445"/>
            <a:ext cx="11632933" cy="20533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1800" dirty="0"/>
              <a:t>要求</a:t>
            </a:r>
            <a:endParaRPr lang="en-US" altLang="zh-CN" sz="1800" dirty="0"/>
          </a:p>
          <a:p>
            <a:pPr marL="514350" indent="-514350">
              <a:buFont typeface="Arial" panose="02080604020202020204" pitchFamily="34" charset="0"/>
              <a:buAutoNum type="arabicPeriod"/>
            </a:pPr>
            <a:r>
              <a:rPr lang="zh-CN" altLang="en-US" sz="1800" dirty="0"/>
              <a:t>理解动漫上色任务和该论文动机。</a:t>
            </a:r>
            <a:endParaRPr lang="en-US" altLang="zh-CN" sz="1800" dirty="0"/>
          </a:p>
          <a:p>
            <a:pPr marL="514350" indent="-514350">
              <a:buFont typeface="Arial" panose="02080604020202020204" pitchFamily="34" charset="0"/>
              <a:buAutoNum type="arabicPeriod"/>
            </a:pPr>
            <a:r>
              <a:rPr lang="zh-CN" altLang="en-US" sz="1800" dirty="0"/>
              <a:t>以该文章为基础，在相关工作中找六篇文章以上，理解文章内容，总结并提出自己关于上色任务的见解。</a:t>
            </a:r>
            <a:endParaRPr lang="en-US" altLang="zh-CN" sz="1800" dirty="0"/>
          </a:p>
          <a:p>
            <a:pPr marL="342900" indent="-342900">
              <a:buFont typeface="Arial" panose="02080604020202020204" pitchFamily="34" charset="0"/>
              <a:buAutoNum type="arabicPeriod" startAt="3"/>
            </a:pPr>
            <a:r>
              <a:rPr lang="zh-CN" altLang="en-US" sz="1800" dirty="0"/>
              <a:t>   理解</a:t>
            </a:r>
            <a:r>
              <a:rPr lang="en-US" altLang="zh-CN" sz="1800" dirty="0"/>
              <a:t>ControlNet</a:t>
            </a:r>
            <a:r>
              <a:rPr lang="zh-CN" altLang="en-US" sz="1800" dirty="0"/>
              <a:t>论文方法（有参考代码），并复现。</a:t>
            </a:r>
            <a:endParaRPr lang="en-US" altLang="zh-CN" sz="1800" dirty="0"/>
          </a:p>
          <a:p>
            <a:pPr marL="0" indent="0">
              <a:buFont typeface="Arial" panose="02080604020202020204" pitchFamily="34" charset="0"/>
              <a:buNone/>
            </a:pPr>
            <a:r>
              <a:rPr lang="zh-CN" altLang="en-US" sz="1800" dirty="0"/>
              <a:t>参考链接：</a:t>
            </a:r>
            <a:r>
              <a:rPr lang="en-US" altLang="zh-CN" sz="1800" dirty="0"/>
              <a:t>https://github.com/lllyasviel/ControlNet</a:t>
            </a:r>
            <a:endParaRPr lang="en-US" altLang="zh-CN" sz="1800" dirty="0"/>
          </a:p>
        </p:txBody>
      </p:sp>
      <p:pic>
        <p:nvPicPr>
          <p:cNvPr id="3" name="图片 2"/>
          <p:cNvPicPr>
            <a:picLocks noChangeAspect="1"/>
          </p:cNvPicPr>
          <p:nvPr/>
        </p:nvPicPr>
        <p:blipFill>
          <a:blip r:embed="rId1"/>
          <a:stretch>
            <a:fillRect/>
          </a:stretch>
        </p:blipFill>
        <p:spPr>
          <a:xfrm>
            <a:off x="1457223" y="1555908"/>
            <a:ext cx="6470819" cy="299212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9605515"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10—</a:t>
            </a:r>
            <a:r>
              <a:rPr lang="zh-CN" altLang="en-US" sz="3200" dirty="0">
                <a:solidFill>
                  <a:schemeClr val="accent1"/>
                </a:solidFill>
                <a:ea typeface="思源黑体 CN Bold" panose="020B0800000000000000" pitchFamily="34" charset="-122"/>
                <a:cs typeface="+mn-lt"/>
              </a:rPr>
              <a:t>基于</a:t>
            </a:r>
            <a:r>
              <a:rPr lang="en-US" altLang="zh-CN" sz="3200" dirty="0">
                <a:solidFill>
                  <a:schemeClr val="accent1"/>
                </a:solidFill>
                <a:ea typeface="思源黑体 CN Bold" panose="020B0800000000000000" pitchFamily="34" charset="-122"/>
                <a:cs typeface="+mn-lt"/>
              </a:rPr>
              <a:t>stable </a:t>
            </a:r>
            <a:r>
              <a:rPr lang="en-US" altLang="zh-CN" sz="3200" dirty="0" err="1">
                <a:solidFill>
                  <a:schemeClr val="accent1"/>
                </a:solidFill>
                <a:ea typeface="思源黑体 CN Bold" panose="020B0800000000000000" pitchFamily="34" charset="-122"/>
                <a:cs typeface="+mn-lt"/>
              </a:rPr>
              <a:t>diffussion</a:t>
            </a:r>
            <a:r>
              <a:rPr lang="zh-CN" altLang="en-US" sz="3200" dirty="0">
                <a:solidFill>
                  <a:schemeClr val="accent1"/>
                </a:solidFill>
                <a:ea typeface="思源黑体 CN Bold" panose="020B0800000000000000" pitchFamily="34" charset="-122"/>
                <a:cs typeface="+mn-lt"/>
              </a:rPr>
              <a:t>的动漫视频上色</a:t>
            </a:r>
            <a:endParaRPr lang="zh-CN" altLang="en-US" sz="3200" dirty="0">
              <a:solidFill>
                <a:schemeClr val="accent1"/>
              </a:solidFill>
              <a:ea typeface="思源黑体 CN Bold" panose="020B0800000000000000" pitchFamily="34" charset="-122"/>
              <a:cs typeface="+mn-lt"/>
            </a:endParaRPr>
          </a:p>
        </p:txBody>
      </p:sp>
      <p:sp>
        <p:nvSpPr>
          <p:cNvPr id="5" name="内容占位符 2"/>
          <p:cNvSpPr txBox="1"/>
          <p:nvPr/>
        </p:nvSpPr>
        <p:spPr>
          <a:xfrm>
            <a:off x="399077" y="976540"/>
            <a:ext cx="1220249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en-US" altLang="zh-CN" dirty="0"/>
              <a:t>Tune a Video </a:t>
            </a:r>
            <a:endParaRPr lang="zh-CN" altLang="en-US" dirty="0"/>
          </a:p>
        </p:txBody>
      </p:sp>
      <p:sp>
        <p:nvSpPr>
          <p:cNvPr id="7" name="内容占位符 2"/>
          <p:cNvSpPr txBox="1"/>
          <p:nvPr/>
        </p:nvSpPr>
        <p:spPr>
          <a:xfrm>
            <a:off x="791547" y="4129972"/>
            <a:ext cx="10515600" cy="2395812"/>
          </a:xfrm>
          <a:prstGeom prst="rect">
            <a:avLst/>
          </a:prstGeo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1800" dirty="0"/>
              <a:t>要求</a:t>
            </a:r>
            <a:endParaRPr lang="en-US" altLang="zh-CN" sz="1800" dirty="0"/>
          </a:p>
          <a:p>
            <a:pPr marL="514350" indent="-514350">
              <a:buFont typeface="Arial" panose="02080604020202020204" pitchFamily="34" charset="0"/>
              <a:buAutoNum type="arabicPeriod"/>
            </a:pPr>
            <a:r>
              <a:rPr lang="zh-CN" altLang="en-US" sz="1800" dirty="0"/>
              <a:t>理解动漫视频上色任务和该论文动机。</a:t>
            </a:r>
            <a:endParaRPr lang="en-US" altLang="zh-CN" sz="1800" dirty="0"/>
          </a:p>
          <a:p>
            <a:pPr marL="514350" indent="-514350">
              <a:buFont typeface="Arial" panose="02080604020202020204" pitchFamily="34" charset="0"/>
              <a:buAutoNum type="arabicPeriod"/>
            </a:pPr>
            <a:r>
              <a:rPr lang="zh-CN" altLang="en-US" sz="1800" dirty="0"/>
              <a:t>理解</a:t>
            </a:r>
            <a:r>
              <a:rPr lang="en-US" altLang="zh-CN" sz="1800" dirty="0"/>
              <a:t>https://github.com/showlab/Tune-A-Video</a:t>
            </a:r>
            <a:r>
              <a:rPr lang="zh-CN" altLang="en-US" sz="1800" dirty="0"/>
              <a:t>论文方法，并复现。</a:t>
            </a:r>
            <a:endParaRPr lang="en-US" altLang="zh-CN" sz="1800" dirty="0"/>
          </a:p>
          <a:p>
            <a:pPr marL="514350" indent="-514350">
              <a:buFont typeface="Arial" panose="02080604020202020204" pitchFamily="34" charset="0"/>
              <a:buAutoNum type="arabicPeriod"/>
            </a:pPr>
            <a:r>
              <a:rPr lang="zh-CN" altLang="en-US" sz="1800" dirty="0"/>
              <a:t>理解</a:t>
            </a:r>
            <a:r>
              <a:rPr lang="en-US" altLang="zh-CN" sz="1800" dirty="0"/>
              <a:t>stable </a:t>
            </a:r>
            <a:r>
              <a:rPr lang="en-US" altLang="zh-CN" sz="1800" dirty="0" err="1"/>
              <a:t>diffussion</a:t>
            </a:r>
            <a:r>
              <a:rPr lang="zh-CN" altLang="en-US" sz="1800" dirty="0"/>
              <a:t>，结合</a:t>
            </a:r>
            <a:r>
              <a:rPr lang="en-US" altLang="zh-CN" sz="1800" dirty="0"/>
              <a:t>stable </a:t>
            </a:r>
            <a:r>
              <a:rPr lang="en-US" altLang="zh-CN" sz="1800" dirty="0" err="1"/>
              <a:t>diffussion</a:t>
            </a:r>
            <a:r>
              <a:rPr lang="zh-CN" altLang="en-US" sz="1800" dirty="0"/>
              <a:t>等文章对</a:t>
            </a:r>
            <a:r>
              <a:rPr lang="en-US" altLang="zh-CN" sz="1800" dirty="0"/>
              <a:t>VIT</a:t>
            </a:r>
            <a:r>
              <a:rPr lang="zh-CN" altLang="en-US" sz="1800" dirty="0"/>
              <a:t>的使用方式，对</a:t>
            </a:r>
            <a:r>
              <a:rPr lang="en-US" altLang="zh-CN" sz="1800" dirty="0"/>
              <a:t>stable </a:t>
            </a:r>
            <a:r>
              <a:rPr lang="en-US" altLang="zh-CN" sz="1800" dirty="0" err="1"/>
              <a:t>diffussion</a:t>
            </a:r>
            <a:r>
              <a:rPr lang="zh-CN" altLang="en-US" sz="1800" dirty="0"/>
              <a:t>在视频动漫上色任务的使用方式提出自己的见解。</a:t>
            </a:r>
            <a:endParaRPr lang="en-US" altLang="zh-CN" sz="1800" dirty="0"/>
          </a:p>
          <a:p>
            <a:pPr marL="0" indent="0">
              <a:buFont typeface="Arial" panose="02080604020202020204" pitchFamily="34" charset="0"/>
              <a:buNone/>
            </a:pPr>
            <a:r>
              <a:rPr lang="en-US" altLang="zh-CN" sz="1800" dirty="0"/>
              <a:t>https://github.com/showlab/Tune-A-Video</a:t>
            </a:r>
            <a:endParaRPr lang="en-US" altLang="zh-CN" sz="1800" dirty="0"/>
          </a:p>
        </p:txBody>
      </p:sp>
      <p:pic>
        <p:nvPicPr>
          <p:cNvPr id="4" name="图片 3"/>
          <p:cNvPicPr>
            <a:picLocks noChangeAspect="1"/>
          </p:cNvPicPr>
          <p:nvPr/>
        </p:nvPicPr>
        <p:blipFill>
          <a:blip r:embed="rId1"/>
          <a:stretch>
            <a:fillRect/>
          </a:stretch>
        </p:blipFill>
        <p:spPr>
          <a:xfrm>
            <a:off x="1109663" y="1433513"/>
            <a:ext cx="6370908" cy="25495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1826141" cy="584775"/>
          </a:xfrm>
          <a:prstGeom prst="rect">
            <a:avLst/>
          </a:prstGeom>
        </p:spPr>
        <p:txBody>
          <a:bodyPr wrap="none">
            <a:spAutoFit/>
          </a:bodyPr>
          <a:lstStyle/>
          <a:p>
            <a:r>
              <a:rPr lang="zh-CN" altLang="en-US" sz="3200" dirty="0">
                <a:solidFill>
                  <a:schemeClr val="accent1"/>
                </a:solidFill>
                <a:latin typeface="+mj-lt"/>
                <a:ea typeface="思源黑体 CN Bold" panose="020B0800000000000000" pitchFamily="34" charset="-122"/>
              </a:rPr>
              <a:t>课题详情</a:t>
            </a:r>
            <a:endParaRPr lang="zh-CN" altLang="en-US" sz="3200" dirty="0">
              <a:solidFill>
                <a:schemeClr val="accent1"/>
              </a:solidFill>
              <a:latin typeface="+mj-lt"/>
              <a:ea typeface="思源黑体 CN Bold" panose="020B0800000000000000" pitchFamily="34" charset="-122"/>
            </a:endParaRPr>
          </a:p>
        </p:txBody>
      </p:sp>
      <p:sp>
        <p:nvSpPr>
          <p:cNvPr id="15" name="文本框 14"/>
          <p:cNvSpPr txBox="1"/>
          <p:nvPr/>
        </p:nvSpPr>
        <p:spPr>
          <a:xfrm>
            <a:off x="676910" y="980626"/>
            <a:ext cx="7739302" cy="1884618"/>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11.</a:t>
            </a:r>
            <a:r>
              <a:rPr lang="zh-CN" altLang="en-US" sz="2000" b="1" dirty="0">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易）用于解决零样本学习中的语义歧义的语义注意力方法</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12.</a:t>
            </a:r>
            <a:r>
              <a:rPr lang="zh-CN" altLang="en-US" sz="2000" b="1" dirty="0">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难）用于广义零样本学习的语义视觉互适应方法</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出题人：杨海瑞</a:t>
            </a:r>
            <a:r>
              <a:rPr lang="zh-CN" altLang="en-US" sz="2000" b="1">
                <a:latin typeface="微软雅黑" panose="020B0503020204020204" pitchFamily="34" charset="-122"/>
                <a:ea typeface="微软雅黑" panose="020B0503020204020204" pitchFamily="34" charset="-122"/>
              </a:rPr>
              <a:t>（博五）</a:t>
            </a:r>
            <a:endParaRPr lang="zh-CN" altLang="en-US" sz="2000" b="1" dirty="0">
              <a:latin typeface="微软雅黑" panose="020B0503020204020204" pitchFamily="34" charset="-122"/>
              <a:ea typeface="微软雅黑" panose="020B0503020204020204" pitchFamily="34" charset="-122"/>
            </a:endParaRPr>
          </a:p>
          <a:p>
            <a:pPr>
              <a:lnSpc>
                <a:spcPct val="150000"/>
              </a:lnSpc>
            </a:pPr>
            <a:r>
              <a:rPr lang="en-US" altLang="zh-CN" sz="2000" b="1">
                <a:latin typeface="微软雅黑" panose="020B0503020204020204" pitchFamily="34" charset="-122"/>
                <a:ea typeface="微软雅黑" panose="020B0503020204020204" pitchFamily="34" charset="-122"/>
              </a:rPr>
              <a:t>QQ</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872250651</a:t>
            </a:r>
            <a:endParaRPr lang="en-US" altLang="zh-CN" sz="2000" b="1" dirty="0">
              <a:latin typeface="微软雅黑" panose="020B0503020204020204" pitchFamily="34" charset="-122"/>
              <a:ea typeface="微软雅黑" panose="020B0503020204020204" pitchFamily="34" charset="-122"/>
            </a:endParaRPr>
          </a:p>
        </p:txBody>
      </p:sp>
      <p:sp>
        <p:nvSpPr>
          <p:cNvPr id="4" name="星形: 五角 3"/>
          <p:cNvSpPr/>
          <p:nvPr/>
        </p:nvSpPr>
        <p:spPr>
          <a:xfrm>
            <a:off x="171449" y="304800"/>
            <a:ext cx="381001" cy="35275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1826141" cy="584775"/>
          </a:xfrm>
          <a:prstGeom prst="rect">
            <a:avLst/>
          </a:prstGeom>
        </p:spPr>
        <p:txBody>
          <a:bodyPr wrap="none">
            <a:spAutoFit/>
          </a:bodyPr>
          <a:lstStyle/>
          <a:p>
            <a:r>
              <a:rPr lang="zh-CN" altLang="en-US" sz="3200" dirty="0">
                <a:solidFill>
                  <a:schemeClr val="accent1"/>
                </a:solidFill>
                <a:latin typeface="+mj-lt"/>
                <a:ea typeface="思源黑体 CN Bold" panose="020B0800000000000000" pitchFamily="34" charset="-122"/>
              </a:rPr>
              <a:t>课题详情</a:t>
            </a:r>
            <a:endParaRPr lang="zh-CN" altLang="en-US" sz="3200" dirty="0">
              <a:solidFill>
                <a:schemeClr val="accent1"/>
              </a:solidFill>
              <a:latin typeface="+mj-lt"/>
              <a:ea typeface="思源黑体 CN Bold" panose="020B0800000000000000" pitchFamily="34" charset="-122"/>
            </a:endParaRPr>
          </a:p>
        </p:txBody>
      </p:sp>
      <p:sp>
        <p:nvSpPr>
          <p:cNvPr id="15" name="文本框 14"/>
          <p:cNvSpPr txBox="1"/>
          <p:nvPr/>
        </p:nvSpPr>
        <p:spPr>
          <a:xfrm>
            <a:off x="676910" y="980626"/>
            <a:ext cx="6437927" cy="1884618"/>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（易）深度补全</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（难）同时定位与地图构建</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出题人：陈圣伦（博二）</a:t>
            </a:r>
            <a:endParaRPr lang="zh-CN" altLang="en-US"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QQ</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1936902534</a:t>
            </a:r>
            <a:endParaRPr lang="en-US" altLang="zh-CN" sz="2000" b="1" dirty="0">
              <a:latin typeface="微软雅黑" panose="020B0503020204020204" pitchFamily="34" charset="-122"/>
              <a:ea typeface="微软雅黑" panose="020B0503020204020204" pitchFamily="34" charset="-122"/>
            </a:endParaRPr>
          </a:p>
        </p:txBody>
      </p:sp>
      <p:sp>
        <p:nvSpPr>
          <p:cNvPr id="2" name="星形: 五角 1"/>
          <p:cNvSpPr/>
          <p:nvPr/>
        </p:nvSpPr>
        <p:spPr>
          <a:xfrm>
            <a:off x="171449" y="304800"/>
            <a:ext cx="381001" cy="35275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76910" y="219408"/>
            <a:ext cx="3057247"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零样本学习介绍</a:t>
            </a:r>
            <a:endParaRPr lang="zh-CN" altLang="en-US" sz="3200" dirty="0">
              <a:solidFill>
                <a:schemeClr val="accent1"/>
              </a:solidFill>
              <a:ea typeface="思源黑体 CN Bold" panose="020B0800000000000000" pitchFamily="34" charset="-122"/>
              <a:cs typeface="+mn-lt"/>
            </a:endParaRPr>
          </a:p>
        </p:txBody>
      </p:sp>
      <p:pic>
        <p:nvPicPr>
          <p:cNvPr id="4" name="图片 3"/>
          <p:cNvPicPr>
            <a:picLocks noChangeAspect="1"/>
          </p:cNvPicPr>
          <p:nvPr/>
        </p:nvPicPr>
        <p:blipFill>
          <a:blip r:embed="rId1"/>
          <a:stretch>
            <a:fillRect/>
          </a:stretch>
        </p:blipFill>
        <p:spPr>
          <a:xfrm>
            <a:off x="944245" y="1045210"/>
            <a:ext cx="10106025" cy="3762375"/>
          </a:xfrm>
          <a:prstGeom prst="rect">
            <a:avLst/>
          </a:prstGeom>
        </p:spPr>
      </p:pic>
      <p:pic>
        <p:nvPicPr>
          <p:cNvPr id="7" name="图片 6"/>
          <p:cNvPicPr>
            <a:picLocks noChangeAspect="1"/>
          </p:cNvPicPr>
          <p:nvPr/>
        </p:nvPicPr>
        <p:blipFill>
          <a:blip r:embed="rId2"/>
          <a:stretch>
            <a:fillRect/>
          </a:stretch>
        </p:blipFill>
        <p:spPr>
          <a:xfrm>
            <a:off x="1708785" y="1628140"/>
            <a:ext cx="9154160" cy="4542790"/>
          </a:xfrm>
          <a:prstGeom prst="rect">
            <a:avLst/>
          </a:prstGeom>
        </p:spPr>
      </p:pic>
      <p:sp>
        <p:nvSpPr>
          <p:cNvPr id="8" name="文本框 7"/>
          <p:cNvSpPr txBox="1"/>
          <p:nvPr/>
        </p:nvSpPr>
        <p:spPr>
          <a:xfrm>
            <a:off x="2201545" y="6090920"/>
            <a:ext cx="9559925" cy="368300"/>
          </a:xfrm>
          <a:prstGeom prst="rect">
            <a:avLst/>
          </a:prstGeom>
          <a:noFill/>
        </p:spPr>
        <p:txBody>
          <a:bodyPr wrap="square" rtlCol="0" anchor="t">
            <a:spAutoFit/>
          </a:bodyPr>
          <a:lstStyle/>
          <a:p>
            <a:r>
              <a:rPr lang="zh-CN" altLang="en-US" dirty="0"/>
              <a:t>Wang, et. al. 2019. A Survey of Zero-Shot Learning Settings Methods and applications. </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11338360"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a:solidFill>
                  <a:schemeClr val="accent1"/>
                </a:solidFill>
                <a:ea typeface="思源黑体 CN Bold" panose="020B0800000000000000" pitchFamily="34" charset="-122"/>
                <a:cs typeface="+mn-lt"/>
              </a:rPr>
              <a:t>11—</a:t>
            </a:r>
            <a:r>
              <a:rPr lang="zh-CN" altLang="en-US" sz="2800">
                <a:solidFill>
                  <a:schemeClr val="accent1"/>
                </a:solidFill>
                <a:ea typeface="思源黑体 CN Bold" panose="020B0800000000000000" pitchFamily="34" charset="-122"/>
                <a:cs typeface="+mn-lt"/>
              </a:rPr>
              <a:t>用于解决零样本学习中的语义歧义的语义注意力方法</a:t>
            </a:r>
            <a:endParaRPr lang="zh-CN" altLang="en-US" sz="3200" dirty="0">
              <a:solidFill>
                <a:schemeClr val="accent1"/>
              </a:solidFill>
              <a:ea typeface="思源黑体 CN Bold" panose="020B0800000000000000" pitchFamily="34" charset="-122"/>
              <a:cs typeface="+mn-lt"/>
            </a:endParaRPr>
          </a:p>
        </p:txBody>
      </p:sp>
      <p:sp>
        <p:nvSpPr>
          <p:cNvPr id="6" name="内容占位符 2"/>
          <p:cNvSpPr txBox="1"/>
          <p:nvPr/>
        </p:nvSpPr>
        <p:spPr>
          <a:xfrm>
            <a:off x="838200" y="104457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en-US" altLang="zh-CN">
                <a:solidFill>
                  <a:srgbClr val="31859B"/>
                </a:solidFill>
                <a:latin typeface="Droid Serif"/>
              </a:rPr>
              <a:t>Attribute Attention for Semantic Disambiguation in Zero-Shot Learning</a:t>
            </a:r>
            <a:endParaRPr lang="zh-CN" altLang="en-US" dirty="0"/>
          </a:p>
        </p:txBody>
      </p:sp>
      <p:sp>
        <p:nvSpPr>
          <p:cNvPr id="10" name="内容占位符 2"/>
          <p:cNvSpPr txBox="1"/>
          <p:nvPr/>
        </p:nvSpPr>
        <p:spPr>
          <a:xfrm>
            <a:off x="340409" y="4594226"/>
            <a:ext cx="10515600" cy="2120900"/>
          </a:xfrm>
          <a:prstGeom prst="rect">
            <a:avLst/>
          </a:prstGeo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2400" dirty="0"/>
              <a:t>要求</a:t>
            </a:r>
            <a:endParaRPr lang="en-US" altLang="zh-CN" sz="2400" dirty="0"/>
          </a:p>
          <a:p>
            <a:pPr marL="0" indent="0">
              <a:buFont typeface="Arial" panose="02080604020202020204" pitchFamily="34" charset="0"/>
              <a:buNone/>
            </a:pPr>
            <a:r>
              <a:rPr lang="en-US" altLang="zh-CN" sz="2400" dirty="0"/>
              <a:t>1</a:t>
            </a:r>
            <a:r>
              <a:rPr lang="en-US" altLang="zh-CN" sz="2400"/>
              <a:t>. </a:t>
            </a:r>
            <a:r>
              <a:rPr lang="zh-CN" altLang="en-US" sz="2400"/>
              <a:t>理解论文</a:t>
            </a:r>
            <a:r>
              <a:rPr lang="zh-CN" altLang="en-US" sz="2400" dirty="0"/>
              <a:t>动机</a:t>
            </a:r>
            <a:endParaRPr lang="en-US" altLang="zh-CN" sz="2400" dirty="0"/>
          </a:p>
          <a:p>
            <a:pPr marL="0" indent="0">
              <a:buFont typeface="Arial" panose="02080604020202020204" pitchFamily="34" charset="0"/>
              <a:buNone/>
            </a:pPr>
            <a:r>
              <a:rPr lang="en-US" altLang="zh-CN" sz="2400" dirty="0"/>
              <a:t>2.</a:t>
            </a:r>
            <a:r>
              <a:rPr lang="zh-CN" altLang="en-US" sz="2400" dirty="0"/>
              <a:t> 理解论文方法，并复现</a:t>
            </a:r>
            <a:endParaRPr lang="en-US" altLang="zh-CN" sz="2400" dirty="0"/>
          </a:p>
          <a:p>
            <a:pPr marL="0" indent="0">
              <a:buFont typeface="Arial" panose="02080604020202020204" pitchFamily="34" charset="0"/>
              <a:buNone/>
            </a:pPr>
            <a:r>
              <a:rPr lang="en-US" altLang="zh-CN" sz="2400" dirty="0"/>
              <a:t>3</a:t>
            </a:r>
            <a:r>
              <a:rPr lang="en-US" altLang="zh-CN" sz="2400"/>
              <a:t>. CUB</a:t>
            </a:r>
            <a:r>
              <a:rPr lang="zh-CN" altLang="en-US" sz="2400"/>
              <a:t>的结果复现，测试图片的属性注意力可视化</a:t>
            </a:r>
            <a:endParaRPr lang="en-US" altLang="zh-CN" sz="2400"/>
          </a:p>
          <a:p>
            <a:pPr marL="0" indent="0">
              <a:buFont typeface="Arial" panose="02080604020202020204" pitchFamily="34" charset="0"/>
              <a:buNone/>
            </a:pPr>
            <a:r>
              <a:rPr lang="en-US" altLang="zh-CN" sz="2400"/>
              <a:t>4. </a:t>
            </a:r>
            <a:r>
              <a:rPr lang="zh-CN" altLang="en-US" sz="2400"/>
              <a:t>进行其他改进实验，如将</a:t>
            </a:r>
            <a:r>
              <a:rPr lang="en-US" altLang="zh-CN" sz="2400"/>
              <a:t>backbone</a:t>
            </a:r>
            <a:r>
              <a:rPr lang="zh-CN" altLang="en-US" sz="2400"/>
              <a:t>替换成</a:t>
            </a:r>
            <a:r>
              <a:rPr lang="en-US" altLang="zh-CN" sz="2400"/>
              <a:t>ViT</a:t>
            </a:r>
            <a:r>
              <a:rPr lang="zh-CN" altLang="en-US" sz="2400"/>
              <a:t>。</a:t>
            </a:r>
            <a:endParaRPr lang="en-US" altLang="zh-CN" sz="2400" dirty="0"/>
          </a:p>
        </p:txBody>
      </p:sp>
      <p:pic>
        <p:nvPicPr>
          <p:cNvPr id="1026" name="Picture 2" descr="framew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733867"/>
            <a:ext cx="9339262" cy="3235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9902070" cy="584775"/>
          </a:xfrm>
          <a:prstGeom prst="rect">
            <a:avLst/>
          </a:prstGeom>
        </p:spPr>
        <p:txBody>
          <a:bodyPr wrap="none">
            <a:spAutoFit/>
          </a:bodyPr>
          <a:lstStyle/>
          <a:p>
            <a:r>
              <a:rPr lang="zh-CN" altLang="en-US" sz="3200">
                <a:solidFill>
                  <a:schemeClr val="accent1"/>
                </a:solidFill>
                <a:ea typeface="思源黑体 CN Bold" panose="020B0800000000000000" pitchFamily="34" charset="-122"/>
                <a:cs typeface="+mn-lt"/>
              </a:rPr>
              <a:t>（难）课题</a:t>
            </a:r>
            <a:r>
              <a:rPr lang="en-US" altLang="zh-CN" sz="3200">
                <a:solidFill>
                  <a:schemeClr val="accent1"/>
                </a:solidFill>
                <a:ea typeface="思源黑体 CN Bold" panose="020B0800000000000000" pitchFamily="34" charset="-122"/>
                <a:cs typeface="+mn-lt"/>
              </a:rPr>
              <a:t>12—</a:t>
            </a:r>
            <a:r>
              <a:rPr lang="zh-CN" altLang="en-US" sz="2800">
                <a:solidFill>
                  <a:schemeClr val="accent1"/>
                </a:solidFill>
                <a:ea typeface="思源黑体 CN Bold" panose="020B0800000000000000" pitchFamily="34" charset="-122"/>
                <a:cs typeface="+mn-lt"/>
              </a:rPr>
              <a:t>用于广义零样本学习的语义视觉互适应方法</a:t>
            </a:r>
            <a:endParaRPr lang="zh-CN" altLang="en-US" sz="3200" dirty="0">
              <a:solidFill>
                <a:schemeClr val="accent1"/>
              </a:solidFill>
              <a:ea typeface="思源黑体 CN Bold" panose="020B0800000000000000" pitchFamily="34" charset="-122"/>
              <a:cs typeface="+mn-lt"/>
            </a:endParaRPr>
          </a:p>
        </p:txBody>
      </p:sp>
      <p:sp>
        <p:nvSpPr>
          <p:cNvPr id="7" name="内容占位符 2"/>
          <p:cNvSpPr txBox="1"/>
          <p:nvPr/>
        </p:nvSpPr>
        <p:spPr>
          <a:xfrm>
            <a:off x="820621" y="996950"/>
            <a:ext cx="1085908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en-US" altLang="zh-CN" sz="2400" u="sng">
                <a:solidFill>
                  <a:srgbClr val="31859B"/>
                </a:solidFill>
                <a:latin typeface="Droid Serif"/>
              </a:rPr>
              <a:t>Progressive Semantic-Visual Mutual Adaption for Generalized Zero-Shot Learning</a:t>
            </a:r>
            <a:endParaRPr lang="zh-CN" altLang="en-US" sz="2000" dirty="0"/>
          </a:p>
        </p:txBody>
      </p:sp>
      <p:sp>
        <p:nvSpPr>
          <p:cNvPr id="6" name="内容占位符 2"/>
          <p:cNvSpPr txBox="1"/>
          <p:nvPr/>
        </p:nvSpPr>
        <p:spPr>
          <a:xfrm>
            <a:off x="340409" y="4594225"/>
            <a:ext cx="10515600" cy="2044367"/>
          </a:xfrm>
          <a:prstGeom prst="rect">
            <a:avLst/>
          </a:prstGeo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2400" dirty="0"/>
              <a:t>要求</a:t>
            </a:r>
            <a:endParaRPr lang="en-US" altLang="zh-CN" sz="2400" dirty="0"/>
          </a:p>
          <a:p>
            <a:pPr marL="0" indent="0">
              <a:buFont typeface="Arial" panose="02080604020202020204" pitchFamily="34" charset="0"/>
              <a:buNone/>
            </a:pPr>
            <a:r>
              <a:rPr lang="en-US" altLang="zh-CN" sz="2400" dirty="0"/>
              <a:t>1</a:t>
            </a:r>
            <a:r>
              <a:rPr lang="en-US" altLang="zh-CN" sz="2400"/>
              <a:t>. </a:t>
            </a:r>
            <a:r>
              <a:rPr lang="zh-CN" altLang="en-US" sz="2400"/>
              <a:t>理解论文</a:t>
            </a:r>
            <a:r>
              <a:rPr lang="zh-CN" altLang="en-US" sz="2400" dirty="0"/>
              <a:t>动机</a:t>
            </a:r>
            <a:endParaRPr lang="en-US" altLang="zh-CN" sz="2400" dirty="0"/>
          </a:p>
          <a:p>
            <a:pPr marL="0" indent="0">
              <a:buFont typeface="Arial" panose="02080604020202020204" pitchFamily="34" charset="0"/>
              <a:buNone/>
            </a:pPr>
            <a:r>
              <a:rPr lang="en-US" altLang="zh-CN" sz="2400" dirty="0"/>
              <a:t>2.</a:t>
            </a:r>
            <a:r>
              <a:rPr lang="zh-CN" altLang="en-US" sz="2400" dirty="0"/>
              <a:t> 理解论文方法，并复现</a:t>
            </a:r>
            <a:endParaRPr lang="en-US" altLang="zh-CN" sz="2400" dirty="0"/>
          </a:p>
          <a:p>
            <a:pPr marL="0" indent="0">
              <a:buFont typeface="Arial" panose="02080604020202020204" pitchFamily="34" charset="0"/>
              <a:buNone/>
            </a:pPr>
            <a:r>
              <a:rPr lang="en-US" altLang="zh-CN" sz="2400" dirty="0"/>
              <a:t>3</a:t>
            </a:r>
            <a:r>
              <a:rPr lang="en-US" altLang="zh-CN" sz="2400"/>
              <a:t>. CUB</a:t>
            </a:r>
            <a:r>
              <a:rPr lang="zh-CN" altLang="en-US" sz="2400"/>
              <a:t>上的</a:t>
            </a:r>
            <a:r>
              <a:rPr lang="en-US" altLang="zh-CN" sz="2400"/>
              <a:t>czsl</a:t>
            </a:r>
            <a:r>
              <a:rPr lang="zh-CN" altLang="en-US" sz="2400"/>
              <a:t>和</a:t>
            </a:r>
            <a:r>
              <a:rPr lang="en-US" altLang="zh-CN" sz="2400"/>
              <a:t>gzsl</a:t>
            </a:r>
            <a:r>
              <a:rPr lang="zh-CN" altLang="en-US" sz="2400"/>
              <a:t>实验，属性歧义的可视化实验</a:t>
            </a:r>
            <a:endParaRPr lang="en-US" altLang="zh-CN" sz="2400"/>
          </a:p>
          <a:p>
            <a:pPr marL="0" indent="0">
              <a:buFont typeface="Arial" panose="02080604020202020204" pitchFamily="34" charset="0"/>
              <a:buNone/>
            </a:pPr>
            <a:r>
              <a:rPr lang="en-US" altLang="zh-CN" sz="2400"/>
              <a:t>4. </a:t>
            </a:r>
            <a:r>
              <a:rPr lang="zh-CN" altLang="en-US" sz="2400"/>
              <a:t>进行其他改进实验，结合</a:t>
            </a:r>
            <a:r>
              <a:rPr lang="en-US" altLang="zh-CN" sz="2400"/>
              <a:t>Clip</a:t>
            </a:r>
            <a:r>
              <a:rPr lang="zh-CN" altLang="en-US" sz="2400"/>
              <a:t>的实验</a:t>
            </a:r>
            <a:endParaRPr lang="en-US" altLang="zh-CN" sz="2400" dirty="0"/>
          </a:p>
        </p:txBody>
      </p:sp>
      <p:pic>
        <p:nvPicPr>
          <p:cNvPr id="3" name="图片 2"/>
          <p:cNvPicPr>
            <a:picLocks noChangeAspect="1"/>
          </p:cNvPicPr>
          <p:nvPr/>
        </p:nvPicPr>
        <p:blipFill>
          <a:blip r:embed="rId1"/>
          <a:stretch>
            <a:fillRect/>
          </a:stretch>
        </p:blipFill>
        <p:spPr>
          <a:xfrm>
            <a:off x="1895475" y="1417771"/>
            <a:ext cx="8220074" cy="3509695"/>
          </a:xfrm>
          <a:prstGeom prst="rect">
            <a:avLst/>
          </a:prstGeom>
        </p:spPr>
      </p:pic>
      <p:pic>
        <p:nvPicPr>
          <p:cNvPr id="5" name="图片 4"/>
          <p:cNvPicPr>
            <a:picLocks noChangeAspect="1"/>
          </p:cNvPicPr>
          <p:nvPr/>
        </p:nvPicPr>
        <p:blipFill>
          <a:blip r:embed="rId2"/>
          <a:stretch>
            <a:fillRect/>
          </a:stretch>
        </p:blipFill>
        <p:spPr>
          <a:xfrm>
            <a:off x="9951134" y="1989391"/>
            <a:ext cx="2228850" cy="203321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1826141" cy="584775"/>
          </a:xfrm>
          <a:prstGeom prst="rect">
            <a:avLst/>
          </a:prstGeom>
        </p:spPr>
        <p:txBody>
          <a:bodyPr wrap="none">
            <a:spAutoFit/>
          </a:bodyPr>
          <a:lstStyle/>
          <a:p>
            <a:r>
              <a:rPr lang="zh-CN" altLang="en-US" sz="3200" dirty="0">
                <a:solidFill>
                  <a:schemeClr val="accent1"/>
                </a:solidFill>
                <a:latin typeface="+mj-lt"/>
                <a:ea typeface="思源黑体 CN Bold" panose="020B0800000000000000" pitchFamily="34" charset="-122"/>
              </a:rPr>
              <a:t>课题详情</a:t>
            </a:r>
            <a:endParaRPr lang="zh-CN" altLang="en-US" sz="3200" dirty="0">
              <a:solidFill>
                <a:schemeClr val="accent1"/>
              </a:solidFill>
              <a:latin typeface="+mj-lt"/>
              <a:ea typeface="思源黑体 CN Bold" panose="020B0800000000000000" pitchFamily="34" charset="-122"/>
            </a:endParaRPr>
          </a:p>
        </p:txBody>
      </p:sp>
      <p:sp>
        <p:nvSpPr>
          <p:cNvPr id="15" name="文本框 14"/>
          <p:cNvSpPr txBox="1"/>
          <p:nvPr/>
        </p:nvSpPr>
        <p:spPr>
          <a:xfrm>
            <a:off x="676910" y="980626"/>
            <a:ext cx="6437927" cy="1884618"/>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13.</a:t>
            </a:r>
            <a:r>
              <a:rPr lang="zh-CN" altLang="en-US" sz="2000" b="1" dirty="0">
                <a:latin typeface="微软雅黑" panose="020B0503020204020204" pitchFamily="34" charset="-122"/>
                <a:ea typeface="微软雅黑" panose="020B0503020204020204" pitchFamily="34" charset="-122"/>
              </a:rPr>
              <a:t>（易）基于传统方法的双目深度估计</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14.</a:t>
            </a:r>
            <a:r>
              <a:rPr lang="zh-CN" altLang="en-US" sz="2000" b="1" dirty="0">
                <a:latin typeface="微软雅黑" panose="020B0503020204020204" pitchFamily="34" charset="-122"/>
                <a:ea typeface="微软雅黑" panose="020B0503020204020204" pitchFamily="34" charset="-122"/>
              </a:rPr>
              <a:t>（难）双目深度估计方法总结</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出题人：张宏（博四）</a:t>
            </a:r>
            <a:endParaRPr lang="zh-CN" altLang="en-US"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QQ</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1019064922</a:t>
            </a:r>
            <a:endParaRPr lang="en-US" altLang="zh-CN" sz="2000" b="1" dirty="0">
              <a:latin typeface="微软雅黑" panose="020B0503020204020204" pitchFamily="34" charset="-122"/>
              <a:ea typeface="微软雅黑" panose="020B0503020204020204" pitchFamily="34" charset="-122"/>
            </a:endParaRPr>
          </a:p>
        </p:txBody>
      </p:sp>
      <p:sp>
        <p:nvSpPr>
          <p:cNvPr id="4" name="星形: 五角 3"/>
          <p:cNvSpPr/>
          <p:nvPr/>
        </p:nvSpPr>
        <p:spPr>
          <a:xfrm>
            <a:off x="171449" y="304800"/>
            <a:ext cx="381001" cy="35275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5153975"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课题</a:t>
            </a:r>
            <a:r>
              <a:rPr lang="en-US" altLang="zh-CN" sz="3200" dirty="0">
                <a:solidFill>
                  <a:schemeClr val="accent1"/>
                </a:solidFill>
                <a:ea typeface="思源黑体 CN Bold" panose="020B0800000000000000" pitchFamily="34" charset="-122"/>
                <a:cs typeface="+mn-lt"/>
              </a:rPr>
              <a:t>13</a:t>
            </a:r>
            <a:r>
              <a:rPr lang="zh-CN" altLang="en-US" sz="3200" dirty="0">
                <a:solidFill>
                  <a:schemeClr val="accent1"/>
                </a:solidFill>
                <a:ea typeface="思源黑体 CN Bold" panose="020B0800000000000000" pitchFamily="34" charset="-122"/>
                <a:cs typeface="+mn-lt"/>
              </a:rPr>
              <a:t>、</a:t>
            </a:r>
            <a:r>
              <a:rPr lang="en-US" altLang="zh-CN" sz="3200" dirty="0">
                <a:solidFill>
                  <a:schemeClr val="accent1"/>
                </a:solidFill>
                <a:ea typeface="思源黑体 CN Bold" panose="020B0800000000000000" pitchFamily="34" charset="-122"/>
                <a:cs typeface="+mn-lt"/>
              </a:rPr>
              <a:t>14—</a:t>
            </a:r>
            <a:r>
              <a:rPr lang="zh-CN" altLang="en-US" sz="3200" dirty="0">
                <a:solidFill>
                  <a:schemeClr val="accent1"/>
                </a:solidFill>
                <a:ea typeface="思源黑体 CN Bold" panose="020B0800000000000000" pitchFamily="34" charset="-122"/>
                <a:cs typeface="+mn-lt"/>
              </a:rPr>
              <a:t>双目深度估计</a:t>
            </a:r>
            <a:endParaRPr lang="zh-CN" altLang="en-US" sz="3200" dirty="0">
              <a:solidFill>
                <a:schemeClr val="accent1"/>
              </a:solidFill>
              <a:ea typeface="思源黑体 CN Bold" panose="020B0800000000000000" pitchFamily="34" charset="-122"/>
              <a:cs typeface="+mn-lt"/>
            </a:endParaRPr>
          </a:p>
        </p:txBody>
      </p:sp>
      <p:sp>
        <p:nvSpPr>
          <p:cNvPr id="6" name="矩形 5"/>
          <p:cNvSpPr/>
          <p:nvPr/>
        </p:nvSpPr>
        <p:spPr>
          <a:xfrm>
            <a:off x="591915" y="1183866"/>
            <a:ext cx="1569660" cy="369332"/>
          </a:xfrm>
          <a:prstGeom prst="rect">
            <a:avLst/>
          </a:prstGeom>
        </p:spPr>
        <p:txBody>
          <a:bodyPr wrap="none">
            <a:spAutoFit/>
          </a:bodyPr>
          <a:lstStyle/>
          <a:p>
            <a:r>
              <a:rPr lang="zh-CN" altLang="en-US" dirty="0">
                <a:solidFill>
                  <a:schemeClr val="accent1"/>
                </a:solidFill>
                <a:latin typeface="思源黑体 CN Bold" panose="020B0800000000000000" pitchFamily="34" charset="-122"/>
                <a:ea typeface="思源黑体 CN Bold" panose="020B0800000000000000" pitchFamily="34" charset="-122"/>
              </a:rPr>
              <a:t>双目深度估计</a:t>
            </a:r>
            <a:endParaRPr lang="zh-CN" altLang="en-US" dirty="0"/>
          </a:p>
        </p:txBody>
      </p:sp>
      <p:sp>
        <p:nvSpPr>
          <p:cNvPr id="9" name="文本框 8"/>
          <p:cNvSpPr txBox="1"/>
          <p:nvPr/>
        </p:nvSpPr>
        <p:spPr>
          <a:xfrm>
            <a:off x="591915" y="1553198"/>
            <a:ext cx="9900667" cy="2120902"/>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使用双目摄像机同时拍摄同一场景，可以得到两幅图像，经过标定矫正后，根据同一物体在左右两图片上坐标的差异，计算出该物体的实际深度。</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8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深度</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(depth)</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：物体离成像平面的距离</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d</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8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视差</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(disparity)</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：同一物体在左右两张图上横坐标的差异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x1 – x2 |</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 19"/>
          <p:cNvGrpSpPr/>
          <p:nvPr/>
        </p:nvGrpSpPr>
        <p:grpSpPr>
          <a:xfrm>
            <a:off x="677992" y="3981220"/>
            <a:ext cx="4074066" cy="2394176"/>
            <a:chOff x="2673016" y="542928"/>
            <a:chExt cx="5231731" cy="3547850"/>
          </a:xfrm>
        </p:grpSpPr>
        <p:cxnSp>
          <p:nvCxnSpPr>
            <p:cNvPr id="12" name="直线箭头连接符 63"/>
            <p:cNvCxnSpPr/>
            <p:nvPr/>
          </p:nvCxnSpPr>
          <p:spPr>
            <a:xfrm flipH="1">
              <a:off x="3403431" y="1185337"/>
              <a:ext cx="1377943" cy="240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64"/>
            <p:cNvCxnSpPr/>
            <p:nvPr/>
          </p:nvCxnSpPr>
          <p:spPr>
            <a:xfrm>
              <a:off x="4817857" y="1164463"/>
              <a:ext cx="2403923" cy="244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连接符 65"/>
            <p:cNvCxnSpPr/>
            <p:nvPr/>
          </p:nvCxnSpPr>
          <p:spPr>
            <a:xfrm flipV="1">
              <a:off x="3416968" y="3220450"/>
              <a:ext cx="0" cy="37006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 name="直线连接符 66"/>
            <p:cNvCxnSpPr/>
            <p:nvPr/>
          </p:nvCxnSpPr>
          <p:spPr>
            <a:xfrm flipV="1">
              <a:off x="7178841" y="3202403"/>
              <a:ext cx="0" cy="37006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6" name="减 67"/>
            <p:cNvSpPr/>
            <p:nvPr/>
          </p:nvSpPr>
          <p:spPr>
            <a:xfrm>
              <a:off x="2673016" y="3007925"/>
              <a:ext cx="1465847" cy="33141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减 68"/>
            <p:cNvSpPr/>
            <p:nvPr/>
          </p:nvSpPr>
          <p:spPr>
            <a:xfrm>
              <a:off x="6438900" y="2994951"/>
              <a:ext cx="1465847" cy="33141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3845050" y="542928"/>
              <a:ext cx="1520914" cy="775342"/>
            </a:xfrm>
            <a:prstGeom prst="rect">
              <a:avLst/>
            </a:prstGeom>
            <a:noFill/>
          </p:spPr>
          <p:txBody>
            <a:bodyPr wrap="square" rtlCol="0">
              <a:spAutoFit/>
            </a:bodyPr>
            <a:lstStyle/>
            <a:p>
              <a:pPr algn="ctr"/>
              <a:r>
                <a:rPr kumimoji="1" lang="zh-CN" altLang="en-US" sz="1400" dirty="0"/>
                <a:t>观测物体</a:t>
              </a:r>
              <a:endParaRPr kumimoji="1" lang="en-US" altLang="zh-CN" sz="1400" dirty="0"/>
            </a:p>
            <a:p>
              <a:pPr algn="ctr"/>
              <a:r>
                <a:rPr kumimoji="1" lang="en-US" altLang="zh-CN" sz="1400" dirty="0"/>
                <a:t>o </a:t>
              </a:r>
              <a:endParaRPr kumimoji="1" lang="zh-CN" altLang="en-US" sz="1400" dirty="0"/>
            </a:p>
          </p:txBody>
        </p:sp>
        <p:sp>
          <p:nvSpPr>
            <p:cNvPr id="19" name="椭圆 18"/>
            <p:cNvSpPr/>
            <p:nvPr/>
          </p:nvSpPr>
          <p:spPr>
            <a:xfrm>
              <a:off x="4782553" y="1129364"/>
              <a:ext cx="6015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3225249" y="3691690"/>
              <a:ext cx="383438" cy="276999"/>
            </a:xfrm>
            <a:prstGeom prst="rect">
              <a:avLst/>
            </a:prstGeom>
            <a:noFill/>
          </p:spPr>
          <p:txBody>
            <a:bodyPr wrap="none" rtlCol="0">
              <a:spAutoFit/>
            </a:bodyPr>
            <a:lstStyle/>
            <a:p>
              <a:r>
                <a:rPr kumimoji="1" lang="en-US" altLang="zh-CN" sz="1200" dirty="0"/>
                <a:t>O1</a:t>
              </a:r>
              <a:endParaRPr kumimoji="1" lang="zh-CN" altLang="en-US" sz="1200"/>
            </a:p>
          </p:txBody>
        </p:sp>
        <p:sp>
          <p:nvSpPr>
            <p:cNvPr id="21" name="文本框 20"/>
            <p:cNvSpPr txBox="1"/>
            <p:nvPr/>
          </p:nvSpPr>
          <p:spPr>
            <a:xfrm>
              <a:off x="7171823" y="3266982"/>
              <a:ext cx="229550" cy="276999"/>
            </a:xfrm>
            <a:prstGeom prst="rect">
              <a:avLst/>
            </a:prstGeom>
            <a:noFill/>
          </p:spPr>
          <p:txBody>
            <a:bodyPr wrap="none" rtlCol="0">
              <a:spAutoFit/>
            </a:bodyPr>
            <a:lstStyle/>
            <a:p>
              <a:r>
                <a:rPr kumimoji="1" lang="en-US" altLang="zh-CN" sz="1200" dirty="0"/>
                <a:t>f</a:t>
              </a:r>
              <a:endParaRPr kumimoji="1" lang="zh-CN" altLang="en-US" sz="1200"/>
            </a:p>
          </p:txBody>
        </p:sp>
        <p:sp>
          <p:nvSpPr>
            <p:cNvPr id="22" name="文本框 21"/>
            <p:cNvSpPr txBox="1"/>
            <p:nvPr/>
          </p:nvSpPr>
          <p:spPr>
            <a:xfrm>
              <a:off x="3208420" y="3238514"/>
              <a:ext cx="229550" cy="276999"/>
            </a:xfrm>
            <a:prstGeom prst="rect">
              <a:avLst/>
            </a:prstGeom>
            <a:noFill/>
          </p:spPr>
          <p:txBody>
            <a:bodyPr wrap="none" rtlCol="0">
              <a:spAutoFit/>
            </a:bodyPr>
            <a:lstStyle/>
            <a:p>
              <a:r>
                <a:rPr kumimoji="1" lang="en-US" altLang="zh-CN" sz="1200" dirty="0"/>
                <a:t>f</a:t>
              </a:r>
              <a:endParaRPr kumimoji="1" lang="zh-CN" altLang="en-US" sz="1200"/>
            </a:p>
          </p:txBody>
        </p:sp>
        <p:sp>
          <p:nvSpPr>
            <p:cNvPr id="24" name="文本框 23"/>
            <p:cNvSpPr txBox="1"/>
            <p:nvPr/>
          </p:nvSpPr>
          <p:spPr>
            <a:xfrm>
              <a:off x="3437970" y="2813984"/>
              <a:ext cx="333746" cy="276999"/>
            </a:xfrm>
            <a:prstGeom prst="rect">
              <a:avLst/>
            </a:prstGeom>
            <a:noFill/>
          </p:spPr>
          <p:txBody>
            <a:bodyPr wrap="none" rtlCol="0">
              <a:spAutoFit/>
            </a:bodyPr>
            <a:lstStyle/>
            <a:p>
              <a:r>
                <a:rPr kumimoji="1" lang="en-US" altLang="zh-CN" sz="1200" dirty="0"/>
                <a:t>x1</a:t>
              </a:r>
              <a:endParaRPr kumimoji="1" lang="zh-CN" altLang="en-US" sz="1200"/>
            </a:p>
          </p:txBody>
        </p:sp>
        <p:sp>
          <p:nvSpPr>
            <p:cNvPr id="25" name="文本框 24"/>
            <p:cNvSpPr txBox="1"/>
            <p:nvPr/>
          </p:nvSpPr>
          <p:spPr>
            <a:xfrm>
              <a:off x="4781374" y="2247420"/>
              <a:ext cx="272832" cy="276999"/>
            </a:xfrm>
            <a:prstGeom prst="rect">
              <a:avLst/>
            </a:prstGeom>
            <a:noFill/>
          </p:spPr>
          <p:txBody>
            <a:bodyPr wrap="none" rtlCol="0">
              <a:spAutoFit/>
            </a:bodyPr>
            <a:lstStyle/>
            <a:p>
              <a:r>
                <a:rPr kumimoji="1" lang="en-US" altLang="zh-CN" sz="1200" dirty="0"/>
                <a:t>d</a:t>
              </a:r>
              <a:endParaRPr kumimoji="1" lang="zh-CN" altLang="en-US" sz="1200" dirty="0"/>
            </a:p>
          </p:txBody>
        </p:sp>
        <p:sp>
          <p:nvSpPr>
            <p:cNvPr id="26" name="文本框 25"/>
            <p:cNvSpPr txBox="1"/>
            <p:nvPr/>
          </p:nvSpPr>
          <p:spPr>
            <a:xfrm>
              <a:off x="6987122" y="3713105"/>
              <a:ext cx="383438" cy="276999"/>
            </a:xfrm>
            <a:prstGeom prst="rect">
              <a:avLst/>
            </a:prstGeom>
            <a:noFill/>
          </p:spPr>
          <p:txBody>
            <a:bodyPr wrap="none" rtlCol="0">
              <a:spAutoFit/>
            </a:bodyPr>
            <a:lstStyle/>
            <a:p>
              <a:r>
                <a:rPr kumimoji="1" lang="en-US" altLang="zh-CN" sz="1200" dirty="0"/>
                <a:t>O2</a:t>
              </a:r>
              <a:endParaRPr kumimoji="1" lang="zh-CN" altLang="en-US" sz="1200"/>
            </a:p>
          </p:txBody>
        </p:sp>
        <p:cxnSp>
          <p:nvCxnSpPr>
            <p:cNvPr id="27" name="直线连接符 77"/>
            <p:cNvCxnSpPr/>
            <p:nvPr/>
          </p:nvCxnSpPr>
          <p:spPr>
            <a:xfrm>
              <a:off x="3437970" y="3572468"/>
              <a:ext cx="3740871" cy="3191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8" name="直线连接符 78"/>
            <p:cNvCxnSpPr/>
            <p:nvPr/>
          </p:nvCxnSpPr>
          <p:spPr>
            <a:xfrm flipH="1">
              <a:off x="4769853" y="1192965"/>
              <a:ext cx="40418" cy="24114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775884" y="2827648"/>
              <a:ext cx="333746" cy="276999"/>
            </a:xfrm>
            <a:prstGeom prst="rect">
              <a:avLst/>
            </a:prstGeom>
            <a:noFill/>
          </p:spPr>
          <p:txBody>
            <a:bodyPr wrap="none" rtlCol="0">
              <a:spAutoFit/>
            </a:bodyPr>
            <a:lstStyle/>
            <a:p>
              <a:r>
                <a:rPr kumimoji="1" lang="en-US" altLang="zh-CN" sz="1200" dirty="0"/>
                <a:t>x2</a:t>
              </a:r>
              <a:endParaRPr kumimoji="1" lang="zh-CN" altLang="en-US" sz="1200"/>
            </a:p>
          </p:txBody>
        </p:sp>
        <p:sp>
          <p:nvSpPr>
            <p:cNvPr id="30" name="文本框 29"/>
            <p:cNvSpPr txBox="1"/>
            <p:nvPr/>
          </p:nvSpPr>
          <p:spPr>
            <a:xfrm>
              <a:off x="4900339" y="3813779"/>
              <a:ext cx="271228" cy="276999"/>
            </a:xfrm>
            <a:prstGeom prst="rect">
              <a:avLst/>
            </a:prstGeom>
            <a:noFill/>
          </p:spPr>
          <p:txBody>
            <a:bodyPr wrap="none" rtlCol="0">
              <a:spAutoFit/>
            </a:bodyPr>
            <a:lstStyle/>
            <a:p>
              <a:r>
                <a:rPr kumimoji="1" lang="en-US" altLang="zh-CN" sz="1200" dirty="0"/>
                <a:t>B</a:t>
              </a:r>
              <a:endParaRPr kumimoji="1" lang="zh-CN" altLang="en-US" sz="1200" dirty="0"/>
            </a:p>
          </p:txBody>
        </p:sp>
        <p:sp>
          <p:nvSpPr>
            <p:cNvPr id="31" name="文本框 30"/>
            <p:cNvSpPr txBox="1"/>
            <p:nvPr/>
          </p:nvSpPr>
          <p:spPr>
            <a:xfrm>
              <a:off x="6189128" y="3252654"/>
              <a:ext cx="272832" cy="276999"/>
            </a:xfrm>
            <a:prstGeom prst="rect">
              <a:avLst/>
            </a:prstGeom>
            <a:noFill/>
          </p:spPr>
          <p:txBody>
            <a:bodyPr wrap="none" rtlCol="0">
              <a:spAutoFit/>
            </a:bodyPr>
            <a:lstStyle/>
            <a:p>
              <a:r>
                <a:rPr kumimoji="1" lang="en-US" altLang="zh-CN" sz="1200" dirty="0"/>
                <a:t>b</a:t>
              </a:r>
              <a:endParaRPr kumimoji="1" lang="zh-CN" altLang="en-US" sz="1200"/>
            </a:p>
          </p:txBody>
        </p:sp>
        <p:sp>
          <p:nvSpPr>
            <p:cNvPr id="32" name="文本框 31"/>
            <p:cNvSpPr txBox="1"/>
            <p:nvPr/>
          </p:nvSpPr>
          <p:spPr>
            <a:xfrm>
              <a:off x="3802002" y="3309505"/>
              <a:ext cx="261610" cy="276999"/>
            </a:xfrm>
            <a:prstGeom prst="rect">
              <a:avLst/>
            </a:prstGeom>
            <a:noFill/>
          </p:spPr>
          <p:txBody>
            <a:bodyPr wrap="none" rtlCol="0">
              <a:spAutoFit/>
            </a:bodyPr>
            <a:lstStyle/>
            <a:p>
              <a:r>
                <a:rPr kumimoji="1" lang="en-US" altLang="zh-CN" sz="1200" dirty="0"/>
                <a:t>a</a:t>
              </a:r>
              <a:endParaRPr kumimoji="1" lang="zh-CN" altLang="en-US" sz="1200"/>
            </a:p>
          </p:txBody>
        </p:sp>
      </p:grpSp>
      <mc:AlternateContent xmlns:mc="http://schemas.openxmlformats.org/markup-compatibility/2006">
        <mc:Choice xmlns:a14="http://schemas.microsoft.com/office/drawing/2010/main" Requires="a14">
          <p:sp>
            <p:nvSpPr>
              <p:cNvPr id="33" name="文本框 32"/>
              <p:cNvSpPr txBox="1"/>
              <p:nvPr/>
            </p:nvSpPr>
            <p:spPr>
              <a:xfrm>
                <a:off x="3532598" y="4330099"/>
                <a:ext cx="1941172" cy="5915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𝑑𝑒𝑝𝑡ℎ</m:t>
                      </m:r>
                      <m:r>
                        <a:rPr kumimoji="1" lang="en-US" altLang="zh-CN" b="0" i="1" smtClean="0">
                          <a:solidFill>
                            <a:schemeClr val="tx1"/>
                          </a:solidFill>
                          <a:latin typeface="Cambria Math" panose="02040503050406030204" pitchFamily="18" charset="0"/>
                        </a:rPr>
                        <m:t>=</m:t>
                      </m:r>
                      <m:f>
                        <m:fPr>
                          <m:ctrlPr>
                            <a:rPr kumimoji="1" lang="bg-BG" altLang="zh-CN" b="0" i="1" smtClean="0">
                              <a:solidFill>
                                <a:schemeClr val="tx1"/>
                              </a:solidFill>
                              <a:latin typeface="Cambria Math" panose="02040503050406030204" pitchFamily="18" charset="0"/>
                            </a:rPr>
                          </m:ctrlPr>
                        </m:fPr>
                        <m:num>
                          <m:r>
                            <m:rPr>
                              <m:nor/>
                            </m:rPr>
                            <a:rPr kumimoji="1" lang="en-US" altLang="zh-CN" b="0" i="0" smtClean="0">
                              <a:solidFill>
                                <a:schemeClr val="tx1"/>
                              </a:solidFill>
                              <a:latin typeface="Cambria Math" panose="02040503050406030204" pitchFamily="18" charset="0"/>
                            </a:rPr>
                            <m:t>B</m:t>
                          </m:r>
                          <m:r>
                            <a:rPr kumimoji="1" lang="en-US" altLang="zh-CN" b="0" i="1" smtClean="0">
                              <a:solidFill>
                                <a:schemeClr val="tx1"/>
                              </a:solidFill>
                              <a:latin typeface="Cambria Math" panose="02040503050406030204" pitchFamily="18" charset="0"/>
                            </a:rPr>
                            <m:t>𝑓</m:t>
                          </m:r>
                        </m:num>
                        <m:den>
                          <m:r>
                            <a:rPr kumimoji="1" lang="en-US" altLang="zh-CN" b="0" i="1" smtClean="0">
                              <a:solidFill>
                                <a:schemeClr val="tx1"/>
                              </a:solidFill>
                              <a:latin typeface="Cambria Math" panose="02040503050406030204" pitchFamily="18" charset="0"/>
                            </a:rPr>
                            <m:t>𝑑𝑖𝑠𝑝𝑎𝑟𝑖𝑡𝑦</m:t>
                          </m:r>
                        </m:den>
                      </m:f>
                    </m:oMath>
                  </m:oMathPara>
                </a14:m>
                <a:endParaRPr kumimoji="1" lang="zh-CN" altLang="en-US" dirty="0">
                  <a:solidFill>
                    <a:schemeClr val="tx1"/>
                  </a:solidFill>
                </a:endParaRPr>
              </a:p>
            </p:txBody>
          </p:sp>
        </mc:Choice>
        <mc:Fallback>
          <p:sp>
            <p:nvSpPr>
              <p:cNvPr id="33" name="文本框 32"/>
              <p:cNvSpPr txBox="1">
                <a:spLocks noRot="1" noChangeAspect="1" noMove="1" noResize="1" noEditPoints="1" noAdjustHandles="1" noChangeArrowheads="1" noChangeShapeType="1" noTextEdit="1"/>
              </p:cNvSpPr>
              <p:nvPr/>
            </p:nvSpPr>
            <p:spPr>
              <a:xfrm>
                <a:off x="3532598" y="4330099"/>
                <a:ext cx="1941172" cy="591572"/>
              </a:xfrm>
              <a:prstGeom prst="rect">
                <a:avLst/>
              </a:prstGeom>
              <a:blipFill rotWithShape="1">
                <a:blip r:embed="rId1"/>
                <a:stretch>
                  <a:fillRect l="-5" t="-6" r="-24367" b="71"/>
                </a:stretch>
              </a:blipFill>
            </p:spPr>
            <p:txBody>
              <a:bodyPr/>
              <a:lstStyle/>
              <a:p>
                <a:r>
                  <a:rPr lang="zh-CN" altLang="en-US">
                    <a:noFill/>
                  </a:rPr>
                  <a:t> </a:t>
                </a:r>
              </a:p>
            </p:txBody>
          </p:sp>
        </mc:Fallback>
      </mc:AlternateContent>
      <p:pic>
        <p:nvPicPr>
          <p:cNvPr id="34" name="内容占位符 5"/>
          <p:cNvPicPr/>
          <p:nvPr/>
        </p:nvPicPr>
        <p:blipFill>
          <a:blip r:embed="rId2"/>
          <a:stretch>
            <a:fillRect/>
          </a:stretch>
        </p:blipFill>
        <p:spPr>
          <a:xfrm>
            <a:off x="6231317" y="3834249"/>
            <a:ext cx="4852655" cy="25803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8451353"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13—</a:t>
            </a:r>
            <a:r>
              <a:rPr lang="zh-CN" altLang="en-US" sz="3200" dirty="0">
                <a:solidFill>
                  <a:schemeClr val="accent1"/>
                </a:solidFill>
                <a:ea typeface="思源黑体 CN Bold" panose="020B0800000000000000" pitchFamily="34" charset="-122"/>
                <a:cs typeface="+mn-lt"/>
              </a:rPr>
              <a:t>基于传统方法的双目深度估计</a:t>
            </a:r>
            <a:endParaRPr lang="zh-CN" altLang="en-US" sz="3200" dirty="0">
              <a:solidFill>
                <a:schemeClr val="accent1"/>
              </a:solidFill>
              <a:ea typeface="思源黑体 CN Bold" panose="020B0800000000000000" pitchFamily="34" charset="-122"/>
              <a:cs typeface="+mn-lt"/>
            </a:endParaRPr>
          </a:p>
        </p:txBody>
      </p:sp>
      <p:sp>
        <p:nvSpPr>
          <p:cNvPr id="35" name="文本框 34"/>
          <p:cNvSpPr txBox="1"/>
          <p:nvPr/>
        </p:nvSpPr>
        <p:spPr>
          <a:xfrm>
            <a:off x="660400" y="1117042"/>
            <a:ext cx="11274426" cy="4216539"/>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kumimoji="1" lang="zh-CN" altLang="en-US" dirty="0">
                <a:latin typeface="微软雅黑" panose="020B0503020204020204" pitchFamily="34" charset="-122"/>
                <a:ea typeface="微软雅黑" panose="020B0503020204020204" pitchFamily="34" charset="-122"/>
              </a:rPr>
              <a:t>要求：</a:t>
            </a:r>
            <a:endParaRPr kumimoji="1"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掌握双目视差估计基本思想，与基本流程。</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kumimoji="1" lang="zh-CN" altLang="en-US" dirty="0">
                <a:latin typeface="微软雅黑" panose="020B0503020204020204" pitchFamily="34" charset="-122"/>
                <a:ea typeface="微软雅黑" panose="020B0503020204020204" pitchFamily="34" charset="-122"/>
              </a:rPr>
              <a:t>理解</a:t>
            </a:r>
            <a:r>
              <a:rPr kumimoji="1" lang="en-US" altLang="zh-CN" dirty="0">
                <a:latin typeface="微软雅黑" panose="020B0503020204020204" pitchFamily="34" charset="-122"/>
                <a:ea typeface="微软雅黑" panose="020B0503020204020204" pitchFamily="34" charset="-122"/>
              </a:rPr>
              <a:t>2-3</a:t>
            </a:r>
            <a:r>
              <a:rPr kumimoji="1" lang="zh-CN" altLang="en-US" dirty="0">
                <a:latin typeface="微软雅黑" panose="020B0503020204020204" pitchFamily="34" charset="-122"/>
                <a:ea typeface="微软雅黑" panose="020B0503020204020204" pitchFamily="34" charset="-122"/>
              </a:rPr>
              <a:t>种</a:t>
            </a:r>
            <a:r>
              <a:rPr lang="zh-CN" altLang="en-US" dirty="0">
                <a:latin typeface="微软雅黑" panose="020B0503020204020204" pitchFamily="34" charset="-122"/>
                <a:ea typeface="微软雅黑" panose="020B0503020204020204" pitchFamily="34" charset="-122"/>
              </a:rPr>
              <a:t>经典的双目深度估计传统算法，能够讲明白其基本思想、方法间的差别、方法各自的优势。</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熟练掌握</a:t>
            </a:r>
            <a:r>
              <a:rPr lang="en-US" altLang="zh-CN" dirty="0">
                <a:latin typeface="微软雅黑" panose="020B0503020204020204" pitchFamily="34" charset="-122"/>
                <a:ea typeface="微软雅黑" panose="020B0503020204020204" pitchFamily="34" charset="-122"/>
              </a:rPr>
              <a:t>SGM</a:t>
            </a:r>
            <a:r>
              <a:rPr lang="zh-CN" altLang="en-US" dirty="0">
                <a:latin typeface="微软雅黑" panose="020B0503020204020204" pitchFamily="34" charset="-122"/>
                <a:ea typeface="微软雅黑" panose="020B0503020204020204" pitchFamily="34" charset="-122"/>
              </a:rPr>
              <a:t>方法，并用</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实现（不能调用库函数）。</a:t>
            </a:r>
            <a:endParaRPr kumimoji="1"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8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80604020202020204" pitchFamily="34" charset="0"/>
              <a:buChar char="•"/>
            </a:pPr>
            <a:r>
              <a:rPr lang="zh-CN" altLang="en-US" dirty="0">
                <a:latin typeface="微软雅黑" panose="020B0503020204020204" pitchFamily="34" charset="-122"/>
                <a:ea typeface="微软雅黑" panose="020B0503020204020204" pitchFamily="34" charset="-122"/>
              </a:rPr>
              <a:t>数据集</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SceneFlow</a:t>
            </a:r>
            <a:r>
              <a:rPr lang="en-US" altLang="zh-CN" dirty="0">
                <a:latin typeface="微软雅黑" panose="020B0503020204020204" pitchFamily="34" charset="-122"/>
                <a:ea typeface="微软雅黑" panose="020B0503020204020204" pitchFamily="34" charset="-122"/>
              </a:rPr>
              <a:t> Dataset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KITTI Dataset, Middlebury Dataset</a:t>
            </a:r>
            <a:r>
              <a:rPr lang="zh-CN" altLang="en-US" dirty="0">
                <a:latin typeface="微软雅黑" panose="020B0503020204020204" pitchFamily="34" charset="-122"/>
                <a:ea typeface="微软雅黑" panose="020B0503020204020204" pitchFamily="34" charset="-122"/>
              </a:rPr>
              <a:t> 和</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DrivingStereo</a:t>
            </a:r>
            <a:r>
              <a:rPr lang="en-US" altLang="zh-CN" dirty="0">
                <a:latin typeface="微软雅黑" panose="020B0503020204020204" pitchFamily="34" charset="-122"/>
                <a:ea typeface="微软雅黑" panose="020B0503020204020204" pitchFamily="34" charset="-122"/>
              </a:rPr>
              <a:t> Dataset</a:t>
            </a:r>
            <a:r>
              <a:rPr lang="zh-CN" altLang="en-US" dirty="0">
                <a:latin typeface="微软雅黑" panose="020B0503020204020204" pitchFamily="34" charset="-122"/>
                <a:ea typeface="微软雅黑" panose="020B0503020204020204" pitchFamily="34" charset="-122"/>
              </a:rPr>
              <a:t>等</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80604020202020204" pitchFamily="34" charset="0"/>
              <a:buChar char="•"/>
            </a:pPr>
            <a:r>
              <a:rPr lang="zh-CN" altLang="en-US" dirty="0">
                <a:latin typeface="微软雅黑" panose="020B0503020204020204" pitchFamily="34" charset="-122"/>
                <a:ea typeface="微软雅黑" panose="020B0503020204020204" pitchFamily="34" charset="-122"/>
              </a:rPr>
              <a:t>参考文献</a:t>
            </a:r>
            <a:endParaRPr lang="en-US" altLang="zh-CN"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 taxonomy and evaluation of dense two-frame stereo correspondence algorithms》</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Accurate and efficient stereo processing by semi-global matching and mutual information》</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76910" y="219408"/>
            <a:ext cx="7183377"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14—</a:t>
            </a:r>
            <a:r>
              <a:rPr lang="zh-CN" altLang="en-US" sz="3200" dirty="0">
                <a:solidFill>
                  <a:schemeClr val="accent1"/>
                </a:solidFill>
                <a:ea typeface="思源黑体 CN Bold" panose="020B0800000000000000" pitchFamily="34" charset="-122"/>
                <a:cs typeface="+mn-lt"/>
              </a:rPr>
              <a:t>双目深度估计方法总结</a:t>
            </a:r>
            <a:endParaRPr lang="zh-CN" altLang="en-US" sz="3200" dirty="0">
              <a:solidFill>
                <a:schemeClr val="accent1"/>
              </a:solidFill>
              <a:ea typeface="思源黑体 CN Bold" panose="020B0800000000000000" pitchFamily="34" charset="-122"/>
              <a:cs typeface="+mn-lt"/>
            </a:endParaRPr>
          </a:p>
        </p:txBody>
      </p:sp>
      <p:sp>
        <p:nvSpPr>
          <p:cNvPr id="35" name="文本框 34"/>
          <p:cNvSpPr txBox="1"/>
          <p:nvPr/>
        </p:nvSpPr>
        <p:spPr>
          <a:xfrm>
            <a:off x="660400" y="1117042"/>
            <a:ext cx="11274426" cy="5124480"/>
          </a:xfrm>
          <a:prstGeom prst="rect">
            <a:avLst/>
          </a:prstGeom>
          <a:noFill/>
        </p:spPr>
        <p:txBody>
          <a:bodyPr wrap="square" rtlCol="0">
            <a:spAutoFit/>
          </a:bodyPr>
          <a:lstStyle/>
          <a:p>
            <a:pPr marL="285750" indent="-285750">
              <a:lnSpc>
                <a:spcPct val="150000"/>
              </a:lnSpc>
              <a:buFont typeface="Arial" panose="02080604020202020204" pitchFamily="34" charset="0"/>
              <a:buChar char="•"/>
            </a:pPr>
            <a:r>
              <a:rPr kumimoji="1" lang="zh-CN" altLang="en-US" dirty="0">
                <a:latin typeface="微软雅黑" panose="020B0503020204020204" pitchFamily="34" charset="-122"/>
                <a:ea typeface="微软雅黑" panose="020B0503020204020204" pitchFamily="34" charset="-122"/>
              </a:rPr>
              <a:t>要求：</a:t>
            </a:r>
            <a:endParaRPr kumimoji="1"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掌握双目视差估计基本思想，与基本流程。</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整理</a:t>
            </a:r>
            <a:r>
              <a:rPr lang="en-US" altLang="zh-CN" dirty="0">
                <a:latin typeface="微软雅黑" panose="020B0503020204020204" pitchFamily="34" charset="-122"/>
                <a:ea typeface="微软雅黑" panose="020B0503020204020204" pitchFamily="34" charset="-122"/>
              </a:rPr>
              <a:t>2018</a:t>
            </a:r>
            <a:r>
              <a:rPr lang="zh-CN" altLang="en-US" dirty="0">
                <a:latin typeface="微软雅黑" panose="020B0503020204020204" pitchFamily="34" charset="-122"/>
                <a:ea typeface="微软雅黑" panose="020B0503020204020204" pitchFamily="34" charset="-122"/>
              </a:rPr>
              <a:t>年至今发表在顶会（</a:t>
            </a:r>
            <a:r>
              <a:rPr lang="en-US" altLang="zh-CN" dirty="0">
                <a:latin typeface="微软雅黑" panose="020B0503020204020204" pitchFamily="34" charset="-122"/>
                <a:ea typeface="微软雅黑" panose="020B0503020204020204" pitchFamily="34" charset="-122"/>
              </a:rPr>
              <a:t>CVPR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ECCV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ICCV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AAAI</a:t>
            </a:r>
            <a:r>
              <a:rPr lang="zh-CN" altLang="en-US" dirty="0">
                <a:latin typeface="微软雅黑" panose="020B0503020204020204" pitchFamily="34" charset="-122"/>
                <a:ea typeface="微软雅黑" panose="020B0503020204020204" pitchFamily="34" charset="-122"/>
              </a:rPr>
              <a:t>等）或顶刊（</a:t>
            </a:r>
            <a:r>
              <a:rPr lang="en-US" altLang="zh-CN" dirty="0">
                <a:latin typeface="微软雅黑" panose="020B0503020204020204" pitchFamily="34" charset="-122"/>
                <a:ea typeface="微软雅黑" panose="020B0503020204020204" pitchFamily="34" charset="-122"/>
              </a:rPr>
              <a:t>TPAMI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TIP</a:t>
            </a:r>
            <a:r>
              <a:rPr lang="zh-CN" altLang="en-US" dirty="0">
                <a:latin typeface="微软雅黑" panose="020B0503020204020204" pitchFamily="34" charset="-122"/>
                <a:ea typeface="微软雅黑" panose="020B0503020204020204" pitchFamily="34" charset="-122"/>
              </a:rPr>
              <a:t>等）的基于深度学习的双目视差估计文章，要求：</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）按照自己的理解对其进行分类，并对每一类有一个整体概括；</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）每个方法有</a:t>
            </a:r>
            <a:r>
              <a:rPr lang="en-US" altLang="zh-CN" dirty="0">
                <a:latin typeface="微软雅黑" panose="020B0503020204020204" pitchFamily="34" charset="-122"/>
                <a:ea typeface="微软雅黑" panose="020B0503020204020204" pitchFamily="34" charset="-122"/>
              </a:rPr>
              <a:t>200-300</a:t>
            </a:r>
            <a:r>
              <a:rPr lang="zh-CN" altLang="en-US" dirty="0">
                <a:latin typeface="微软雅黑" panose="020B0503020204020204" pitchFamily="34" charset="-122"/>
                <a:ea typeface="微软雅黑" panose="020B0503020204020204" pitchFamily="34" charset="-122"/>
              </a:rPr>
              <a:t>字介绍，阐明贡献，并附流程图及文章出处；</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）总结的方法个数不少于</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个。</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80604020202020204" pitchFamily="34" charset="0"/>
              <a:buChar char="•"/>
            </a:pPr>
            <a:r>
              <a:rPr lang="zh-CN" altLang="en-US" dirty="0">
                <a:latin typeface="微软雅黑" panose="020B0503020204020204" pitchFamily="34" charset="-122"/>
                <a:ea typeface="微软雅黑" panose="020B0503020204020204" pitchFamily="34" charset="-122"/>
              </a:rPr>
              <a:t>参考文献</a:t>
            </a:r>
            <a:endParaRPr lang="en-US" altLang="zh-CN"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On the confidence of stereo matching in a deep-learning era—a quantitative evaluation 》</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基于深度学习的双目立体匹配方法综述</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（尹晨阳）</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《Review of Stereo Matching Algorithms Based on Deep Learning》</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《On the Synergies between Machine Learning and Stereo: a Survey》</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 Survey on Deep Learning Techniques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for Stereo-based Depth Estimation》</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p:cNvSpPr/>
          <p:nvPr/>
        </p:nvSpPr>
        <p:spPr>
          <a:xfrm>
            <a:off x="7032972" y="958797"/>
            <a:ext cx="4504887" cy="5594861"/>
          </a:xfrm>
          <a:prstGeom prst="roundRect">
            <a:avLst>
              <a:gd name="adj" fmla="val 6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746584" y="2192518"/>
            <a:ext cx="4504887" cy="4361140"/>
          </a:xfrm>
          <a:prstGeom prst="roundRect">
            <a:avLst>
              <a:gd name="adj" fmla="val 6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9562" y="2304112"/>
            <a:ext cx="4320000" cy="1250527"/>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5416" y="1080018"/>
            <a:ext cx="4320000" cy="1250526"/>
          </a:xfrm>
          <a:prstGeom prst="rect">
            <a:avLst/>
          </a:prstGeom>
        </p:spPr>
      </p:pic>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5416" y="3581070"/>
            <a:ext cx="4320000" cy="12505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5415" y="4815895"/>
            <a:ext cx="4320000" cy="125052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5416" y="2330544"/>
            <a:ext cx="4320000" cy="1250526"/>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562" y="4803508"/>
            <a:ext cx="4320000" cy="1250526"/>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9562" y="3557427"/>
            <a:ext cx="4320000" cy="1250526"/>
          </a:xfrm>
          <a:prstGeom prst="rect">
            <a:avLst/>
          </a:prstGeom>
        </p:spPr>
      </p:pic>
      <p:sp>
        <p:nvSpPr>
          <p:cNvPr id="19" name="文本框 18"/>
          <p:cNvSpPr txBox="1"/>
          <p:nvPr/>
        </p:nvSpPr>
        <p:spPr>
          <a:xfrm>
            <a:off x="2010723" y="6054034"/>
            <a:ext cx="1697174" cy="499624"/>
          </a:xfrm>
          <a:prstGeom prst="rect">
            <a:avLst/>
          </a:prstGeom>
          <a:noFill/>
        </p:spPr>
        <p:txBody>
          <a:bodyPr wrap="square">
            <a:spAutoFit/>
          </a:bodyPr>
          <a:lstStyle/>
          <a:p>
            <a:pPr algn="ctr">
              <a:lnSpc>
                <a:spcPct val="150000"/>
              </a:lnSpc>
            </a:pPr>
            <a:r>
              <a:rPr lang="en-US" altLang="zh-CN" sz="2000" b="1" dirty="0">
                <a:latin typeface="微软雅黑" panose="020B0503020204020204" pitchFamily="34" charset="-122"/>
                <a:ea typeface="微软雅黑" panose="020B0503020204020204" pitchFamily="34" charset="-122"/>
              </a:rPr>
              <a:t>KITTI </a:t>
            </a:r>
            <a:r>
              <a:rPr lang="zh-CN" altLang="en-US" sz="2000" b="1" dirty="0">
                <a:latin typeface="微软雅黑" panose="020B0503020204020204" pitchFamily="34" charset="-122"/>
                <a:ea typeface="微软雅黑" panose="020B0503020204020204" pitchFamily="34" charset="-122"/>
              </a:rPr>
              <a:t>数据集</a:t>
            </a:r>
            <a:endParaRPr lang="en-US" altLang="zh-CN" sz="1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8234621" y="6054034"/>
            <a:ext cx="2101588" cy="499624"/>
          </a:xfrm>
          <a:prstGeom prst="rect">
            <a:avLst/>
          </a:prstGeom>
          <a:noFill/>
        </p:spPr>
        <p:txBody>
          <a:bodyPr wrap="square">
            <a:spAutoFit/>
          </a:bodyPr>
          <a:lstStyle/>
          <a:p>
            <a:pPr algn="ctr">
              <a:lnSpc>
                <a:spcPct val="150000"/>
              </a:lnSpc>
            </a:pPr>
            <a:r>
              <a:rPr lang="en-US" altLang="zh-CN" sz="2000" b="1" dirty="0" err="1">
                <a:latin typeface="微软雅黑" panose="020B0503020204020204" pitchFamily="34" charset="-122"/>
                <a:ea typeface="微软雅黑" panose="020B0503020204020204" pitchFamily="34" charset="-122"/>
              </a:rPr>
              <a:t>KBNet</a:t>
            </a:r>
            <a:r>
              <a:rPr lang="zh-CN" altLang="en-US" sz="2000" b="1" dirty="0">
                <a:latin typeface="微软雅黑" panose="020B0503020204020204" pitchFamily="34" charset="-122"/>
                <a:ea typeface="微软雅黑" panose="020B0503020204020204" pitchFamily="34" charset="-122"/>
              </a:rPr>
              <a:t>测试结果</a:t>
            </a:r>
            <a:endParaRPr lang="en-US" altLang="zh-CN" sz="1000" dirty="0">
              <a:latin typeface="微软雅黑" panose="020B0503020204020204" pitchFamily="34" charset="-122"/>
              <a:ea typeface="微软雅黑" panose="020B0503020204020204" pitchFamily="34" charset="-122"/>
            </a:endParaRPr>
          </a:p>
        </p:txBody>
      </p:sp>
      <p:sp>
        <p:nvSpPr>
          <p:cNvPr id="23" name="矩形 22"/>
          <p:cNvSpPr/>
          <p:nvPr/>
        </p:nvSpPr>
        <p:spPr>
          <a:xfrm>
            <a:off x="676910" y="219408"/>
            <a:ext cx="7994496"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1—</a:t>
            </a:r>
            <a:r>
              <a:rPr lang="zh-CN" altLang="en-US" sz="3200" dirty="0">
                <a:solidFill>
                  <a:schemeClr val="accent1"/>
                </a:solidFill>
                <a:ea typeface="思源黑体 CN Bold" panose="020B0800000000000000" pitchFamily="34" charset="-122"/>
                <a:cs typeface="+mn-lt"/>
              </a:rPr>
              <a:t>深度补全</a:t>
            </a:r>
            <a:r>
              <a:rPr lang="en-US" altLang="zh-CN" sz="3200" dirty="0">
                <a:solidFill>
                  <a:schemeClr val="accent1"/>
                </a:solidFill>
                <a:ea typeface="思源黑体 CN Bold" panose="020B0800000000000000" pitchFamily="34" charset="-122"/>
                <a:cs typeface="+mn-lt"/>
              </a:rPr>
              <a:t>(Depth Completion</a:t>
            </a:r>
            <a:r>
              <a:rPr lang="en-US" altLang="zh-CN" sz="3200" dirty="0">
                <a:solidFill>
                  <a:schemeClr val="accent1"/>
                </a:solidFill>
                <a:latin typeface="+mj-lt"/>
                <a:ea typeface="思源黑体 CN Bold" panose="020B0800000000000000" pitchFamily="34" charset="-122"/>
              </a:rPr>
              <a:t>)</a:t>
            </a:r>
            <a:endParaRPr lang="zh-CN" altLang="en-US" sz="3200" dirty="0">
              <a:solidFill>
                <a:schemeClr val="accent1"/>
              </a:solidFill>
              <a:latin typeface="+mj-lt"/>
              <a:ea typeface="思源黑体 CN Bold" panose="020B0800000000000000" pitchFamily="34" charset="-122"/>
            </a:endParaRPr>
          </a:p>
        </p:txBody>
      </p:sp>
      <p:sp>
        <p:nvSpPr>
          <p:cNvPr id="25" name="文本框 24"/>
          <p:cNvSpPr txBox="1"/>
          <p:nvPr/>
        </p:nvSpPr>
        <p:spPr>
          <a:xfrm>
            <a:off x="595045" y="946579"/>
            <a:ext cx="6437927" cy="961289"/>
          </a:xfrm>
          <a:prstGeom prst="rect">
            <a:avLst/>
          </a:prstGeom>
          <a:noFill/>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深度补全任务</a:t>
            </a:r>
            <a:r>
              <a:rPr lang="zh-CN" altLang="en-US" sz="2000" dirty="0">
                <a:latin typeface="微软雅黑" panose="020B0503020204020204" pitchFamily="34" charset="-122"/>
                <a:ea typeface="微软雅黑" panose="020B0503020204020204" pitchFamily="34" charset="-122"/>
              </a:rPr>
              <a:t>：输入</a:t>
            </a:r>
            <a:r>
              <a:rPr lang="zh-CN" altLang="en-US" sz="2000" u="sng" dirty="0">
                <a:latin typeface="微软雅黑" panose="020B0503020204020204" pitchFamily="34" charset="-122"/>
                <a:ea typeface="微软雅黑" panose="020B0503020204020204" pitchFamily="34" charset="-122"/>
              </a:rPr>
              <a:t>彩色图</a:t>
            </a:r>
            <a:r>
              <a:rPr lang="zh-CN" altLang="en-US" sz="2000" dirty="0">
                <a:latin typeface="微软雅黑" panose="020B0503020204020204" pitchFamily="34" charset="-122"/>
                <a:ea typeface="微软雅黑" panose="020B0503020204020204" pitchFamily="34" charset="-122"/>
              </a:rPr>
              <a:t>和</a:t>
            </a:r>
            <a:r>
              <a:rPr lang="zh-CN" altLang="en-US" sz="2000" u="sng" dirty="0">
                <a:latin typeface="微软雅黑" panose="020B0503020204020204" pitchFamily="34" charset="-122"/>
                <a:ea typeface="微软雅黑" panose="020B0503020204020204" pitchFamily="34" charset="-122"/>
              </a:rPr>
              <a:t>稀疏深度图</a:t>
            </a:r>
            <a:r>
              <a:rPr lang="en-US" altLang="zh-CN" sz="2000" dirty="0">
                <a:latin typeface="微软雅黑" panose="020B0503020204020204" pitchFamily="34" charset="-122"/>
                <a:ea typeface="微软雅黑" panose="020B0503020204020204" pitchFamily="34" charset="-122"/>
              </a:rPr>
              <a:t>(Lidar, Radar, Sonar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VO)</a:t>
            </a:r>
            <a:r>
              <a:rPr lang="zh-CN" altLang="en-US" sz="2000" dirty="0">
                <a:latin typeface="微软雅黑" panose="020B0503020204020204" pitchFamily="34" charset="-122"/>
                <a:ea typeface="微软雅黑" panose="020B0503020204020204" pitchFamily="34" charset="-122"/>
              </a:rPr>
              <a:t>，获得</a:t>
            </a:r>
            <a:r>
              <a:rPr lang="zh-CN" altLang="en-US" sz="2000" u="sng" dirty="0">
                <a:latin typeface="微软雅黑" panose="020B0503020204020204" pitchFamily="34" charset="-122"/>
                <a:ea typeface="微软雅黑" panose="020B0503020204020204" pitchFamily="34" charset="-122"/>
              </a:rPr>
              <a:t>稠密深度图</a:t>
            </a:r>
            <a:r>
              <a:rPr lang="zh-CN" altLang="en-US" sz="2000" dirty="0">
                <a:latin typeface="微软雅黑" panose="020B0503020204020204" pitchFamily="34" charset="-122"/>
                <a:ea typeface="微软雅黑" panose="020B0503020204020204" pitchFamily="34" charset="-122"/>
              </a:rPr>
              <a:t>。可用于自动驾驶。</a:t>
            </a:r>
            <a:endParaRPr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89240" y="1198225"/>
            <a:ext cx="4320000" cy="1250526"/>
          </a:xfrm>
          <a:prstGeom prst="rect">
            <a:avLst/>
          </a:prstGeom>
        </p:spPr>
      </p:pic>
      <p:pic>
        <p:nvPicPr>
          <p:cNvPr id="47" name="Picture 4" descr="https://img2.baidu.com/it/u=323777239,3753822245&amp;fm=253&amp;fmt=auto&amp;app=138&amp;f=JPEG?w=750&amp;h=5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288642" y="5301595"/>
            <a:ext cx="1020990" cy="769194"/>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676910" y="219408"/>
            <a:ext cx="7767704"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1—</a:t>
            </a:r>
            <a:r>
              <a:rPr lang="zh-CN" altLang="en-US" sz="3200" dirty="0">
                <a:solidFill>
                  <a:schemeClr val="accent1"/>
                </a:solidFill>
                <a:ea typeface="思源黑体 CN Bold" panose="020B0800000000000000" pitchFamily="34" charset="-122"/>
                <a:cs typeface="+mn-lt"/>
              </a:rPr>
              <a:t>深度补全</a:t>
            </a:r>
            <a:r>
              <a:rPr lang="en-US" altLang="zh-CN" sz="3200" dirty="0">
                <a:solidFill>
                  <a:schemeClr val="accent1"/>
                </a:solidFill>
                <a:ea typeface="思源黑体 CN Bold" panose="020B0800000000000000" pitchFamily="34" charset="-122"/>
                <a:cs typeface="+mn-lt"/>
              </a:rPr>
              <a:t>(Depth Completion</a:t>
            </a:r>
            <a:r>
              <a:rPr lang="en-US" altLang="zh-CN" sz="3200" dirty="0">
                <a:solidFill>
                  <a:schemeClr val="accent1"/>
                </a:solidFill>
                <a:latin typeface="+mj-lt"/>
                <a:ea typeface="思源黑体 CN Bold" panose="020B0800000000000000" pitchFamily="34" charset="-122"/>
              </a:rPr>
              <a:t>)</a:t>
            </a:r>
            <a:endParaRPr lang="zh-CN" altLang="en-US" sz="3200" dirty="0">
              <a:solidFill>
                <a:schemeClr val="accent1"/>
              </a:solidFill>
              <a:latin typeface="+mj-lt"/>
              <a:ea typeface="思源黑体 CN Bold" panose="020B0800000000000000" pitchFamily="34" charset="-122"/>
            </a:endParaRPr>
          </a:p>
        </p:txBody>
      </p:sp>
      <p:pic>
        <p:nvPicPr>
          <p:cNvPr id="1026" name="Picture 2" descr="https://gimg2.baidu.com/image_search/src=http%3A%2F%2Fqny.smzdm.com%2F202011%2F03%2F5fa0c0ebc9cb51472.png_d250.jpg&amp;refer=http%3A%2F%2Fqny.smzdm.com&amp;app=2002&amp;size=f9999,10000&amp;q=a80&amp;n=0&amp;g=0n&amp;fmt=jpeg?sec=1648692860&amp;t=597ac924973a6231166dd3427496cf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036" y="2986700"/>
            <a:ext cx="1250388" cy="1250388"/>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6230" y="1736173"/>
            <a:ext cx="4320000" cy="1250527"/>
          </a:xfrm>
          <a:prstGeom prst="rect">
            <a:avLst/>
          </a:prstGeom>
        </p:spPr>
      </p:pic>
      <p:cxnSp>
        <p:nvCxnSpPr>
          <p:cNvPr id="5" name="直接连接符 4"/>
          <p:cNvCxnSpPr/>
          <p:nvPr/>
        </p:nvCxnSpPr>
        <p:spPr>
          <a:xfrm flipH="1">
            <a:off x="1367327" y="2986700"/>
            <a:ext cx="6448905" cy="25546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496230" y="2986700"/>
            <a:ext cx="6494437" cy="262602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656229" y="3864556"/>
            <a:ext cx="2277890" cy="167684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5647683" y="3855769"/>
            <a:ext cx="0" cy="167683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656229" y="5541396"/>
            <a:ext cx="2277890"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67764" y="4590708"/>
            <a:ext cx="966355" cy="369332"/>
          </a:xfrm>
          <a:prstGeom prst="rect">
            <a:avLst/>
          </a:prstGeom>
          <a:noFill/>
        </p:spPr>
        <p:txBody>
          <a:bodyPr wrap="none" rtlCol="0">
            <a:spAutoFit/>
          </a:bodyPr>
          <a:lstStyle/>
          <a:p>
            <a:r>
              <a:rPr lang="en-US" altLang="zh-CN" dirty="0"/>
              <a:t>distance</a:t>
            </a:r>
            <a:endParaRPr lang="zh-CN" altLang="en-US" dirty="0"/>
          </a:p>
        </p:txBody>
      </p:sp>
      <p:sp>
        <p:nvSpPr>
          <p:cNvPr id="39" name="文本框 38"/>
          <p:cNvSpPr txBox="1"/>
          <p:nvPr/>
        </p:nvSpPr>
        <p:spPr>
          <a:xfrm>
            <a:off x="4479364" y="4548221"/>
            <a:ext cx="741485" cy="369332"/>
          </a:xfrm>
          <a:prstGeom prst="rect">
            <a:avLst/>
          </a:prstGeom>
          <a:noFill/>
        </p:spPr>
        <p:txBody>
          <a:bodyPr wrap="none" rtlCol="0">
            <a:spAutoFit/>
          </a:bodyPr>
          <a:lstStyle/>
          <a:p>
            <a:r>
              <a:rPr lang="en-US" altLang="zh-CN" dirty="0"/>
              <a:t>depth</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6910" y="219408"/>
            <a:ext cx="7994496"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（易）课题</a:t>
            </a:r>
            <a:r>
              <a:rPr lang="en-US" altLang="zh-CN" sz="3200" dirty="0">
                <a:solidFill>
                  <a:schemeClr val="accent1"/>
                </a:solidFill>
                <a:ea typeface="思源黑体 CN Bold" panose="020B0800000000000000" pitchFamily="34" charset="-122"/>
                <a:cs typeface="+mn-lt"/>
              </a:rPr>
              <a:t>1—</a:t>
            </a:r>
            <a:r>
              <a:rPr lang="zh-CN" altLang="en-US" sz="3200" dirty="0">
                <a:solidFill>
                  <a:schemeClr val="accent1"/>
                </a:solidFill>
                <a:ea typeface="思源黑体 CN Bold" panose="020B0800000000000000" pitchFamily="34" charset="-122"/>
                <a:cs typeface="+mn-lt"/>
              </a:rPr>
              <a:t>深度补全</a:t>
            </a:r>
            <a:r>
              <a:rPr lang="en-US" altLang="zh-CN" sz="3200" dirty="0">
                <a:solidFill>
                  <a:schemeClr val="accent1"/>
                </a:solidFill>
                <a:ea typeface="思源黑体 CN Bold" panose="020B0800000000000000" pitchFamily="34" charset="-122"/>
                <a:cs typeface="+mn-lt"/>
              </a:rPr>
              <a:t>(Depth Completion</a:t>
            </a:r>
            <a:r>
              <a:rPr lang="en-US" altLang="zh-CN" sz="3200" dirty="0">
                <a:solidFill>
                  <a:schemeClr val="accent1"/>
                </a:solidFill>
                <a:latin typeface="+mj-lt"/>
                <a:ea typeface="思源黑体 CN Bold" panose="020B0800000000000000" pitchFamily="34" charset="-122"/>
              </a:rPr>
              <a:t>)</a:t>
            </a:r>
            <a:endParaRPr lang="zh-CN" altLang="en-US" sz="3200" dirty="0">
              <a:solidFill>
                <a:schemeClr val="accent1"/>
              </a:solidFill>
              <a:latin typeface="+mj-lt"/>
              <a:ea typeface="思源黑体 CN Bold" panose="020B0800000000000000" pitchFamily="34" charset="-122"/>
            </a:endParaRPr>
          </a:p>
        </p:txBody>
      </p:sp>
      <p:sp>
        <p:nvSpPr>
          <p:cNvPr id="15" name="文本框 14"/>
          <p:cNvSpPr txBox="1"/>
          <p:nvPr/>
        </p:nvSpPr>
        <p:spPr>
          <a:xfrm>
            <a:off x="595045" y="946579"/>
            <a:ext cx="10142863" cy="3843745"/>
          </a:xfrm>
          <a:prstGeom prst="rect">
            <a:avLst/>
          </a:prstGeom>
          <a:noFill/>
        </p:spPr>
        <p:txBody>
          <a:bodyPr wrap="square">
            <a:spAutoFit/>
          </a:bodyPr>
          <a:lstStyle/>
          <a:p>
            <a:pPr>
              <a:lnSpc>
                <a:spcPct val="200000"/>
              </a:lnSpc>
            </a:pPr>
            <a:r>
              <a:rPr lang="zh-CN" altLang="en-US" sz="2000" b="1" dirty="0">
                <a:latin typeface="微软雅黑" panose="020B0503020204020204" pitchFamily="34" charset="-122"/>
                <a:ea typeface="微软雅黑" panose="020B0503020204020204" pitchFamily="34" charset="-122"/>
              </a:rPr>
              <a:t>课题内容</a:t>
            </a:r>
            <a:endParaRPr lang="en-US" altLang="zh-CN" sz="2000" b="1"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复现论文（二选一）</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en-US" altLang="zh-CN" sz="1400" dirty="0" err="1">
                <a:latin typeface="微软雅黑" panose="020B0503020204020204" pitchFamily="34" charset="-122"/>
                <a:ea typeface="微软雅黑" panose="020B0503020204020204" pitchFamily="34" charset="-122"/>
              </a:rPr>
              <a:t>GraphCSPN</a:t>
            </a:r>
            <a:r>
              <a:rPr lang="en-US" altLang="zh-CN" sz="1400" dirty="0">
                <a:latin typeface="微软雅黑" panose="020B0503020204020204" pitchFamily="34" charset="-122"/>
                <a:ea typeface="微软雅黑" panose="020B0503020204020204" pitchFamily="34" charset="-122"/>
              </a:rPr>
              <a:t>: Geometry-Aware Depth Completion via Dynamic GCNs. ECCV 2022</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en-US" altLang="zh-CN" sz="1400" dirty="0" err="1">
                <a:latin typeface="微软雅黑" panose="020B0503020204020204" pitchFamily="34" charset="-122"/>
                <a:ea typeface="微软雅黑" panose="020B0503020204020204" pitchFamily="34" charset="-122"/>
              </a:rPr>
              <a:t>CostDCNet</a:t>
            </a:r>
            <a:r>
              <a:rPr lang="en-US" altLang="zh-CN" sz="1400" dirty="0">
                <a:latin typeface="微软雅黑" panose="020B0503020204020204" pitchFamily="34" charset="-122"/>
                <a:ea typeface="微软雅黑" panose="020B0503020204020204" pitchFamily="34" charset="-122"/>
              </a:rPr>
              <a:t>: Cost Volume based Depth Completion for a Single RGB-D Image. ECCV 2022</a:t>
            </a:r>
            <a:endParaRPr lang="en-US" altLang="zh-CN" sz="1400" dirty="0">
              <a:latin typeface="微软雅黑" panose="020B0503020204020204" pitchFamily="34" charset="-122"/>
              <a:ea typeface="微软雅黑" panose="020B0503020204020204" pitchFamily="34" charset="-122"/>
            </a:endParaRPr>
          </a:p>
          <a:p>
            <a:pPr>
              <a:lnSpc>
                <a:spcPct val="200000"/>
              </a:lnSpc>
            </a:pPr>
            <a:r>
              <a:rPr lang="zh-CN" altLang="en-US" sz="2000" b="1" dirty="0">
                <a:latin typeface="微软雅黑" panose="020B0503020204020204" pitchFamily="34" charset="-122"/>
                <a:ea typeface="微软雅黑" panose="020B0503020204020204" pitchFamily="34" charset="-122"/>
              </a:rPr>
              <a:t>基本要求</a:t>
            </a:r>
            <a:endParaRPr lang="en-US" altLang="zh-CN" sz="2000"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精读选取论文，总结出论文的出发点，论文的贡献点及方法流程</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掌握</a:t>
            </a:r>
            <a:r>
              <a:rPr lang="en-US" altLang="zh-CN" sz="1400" dirty="0">
                <a:latin typeface="微软雅黑" panose="020B0503020204020204" pitchFamily="34" charset="-122"/>
                <a:ea typeface="微软雅黑" panose="020B0503020204020204" pitchFamily="34" charset="-122"/>
              </a:rPr>
              <a:t>Deep Learning</a:t>
            </a:r>
            <a:r>
              <a:rPr lang="zh-CN" altLang="en-US" sz="1400" dirty="0">
                <a:latin typeface="微软雅黑" panose="020B0503020204020204" pitchFamily="34" charset="-122"/>
                <a:ea typeface="微软雅黑" panose="020B0503020204020204" pitchFamily="34" charset="-122"/>
              </a:rPr>
              <a:t>基础知识和相机模型</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复现选取论文的方法，提供训练日志（</a:t>
            </a:r>
            <a:r>
              <a:rPr lang="en-US" altLang="zh-CN" sz="1400" dirty="0">
                <a:latin typeface="微软雅黑" panose="020B0503020204020204" pitchFamily="34" charset="-122"/>
                <a:ea typeface="微软雅黑" panose="020B0503020204020204" pitchFamily="34" charset="-122"/>
              </a:rPr>
              <a:t>KITTI</a:t>
            </a:r>
            <a:r>
              <a:rPr lang="zh-CN" altLang="en-US" sz="1400" dirty="0">
                <a:latin typeface="微软雅黑" panose="020B0503020204020204" pitchFamily="34" charset="-122"/>
                <a:ea typeface="微软雅黑" panose="020B0503020204020204" pitchFamily="34" charset="-122"/>
              </a:rPr>
              <a:t>数据集，可用部分数据）</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6910" y="219408"/>
            <a:ext cx="7709162"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（难）课题</a:t>
            </a:r>
            <a:r>
              <a:rPr lang="en-US" altLang="zh-CN" sz="3200" dirty="0">
                <a:solidFill>
                  <a:schemeClr val="accent1"/>
                </a:solidFill>
                <a:ea typeface="思源黑体 CN Bold" panose="020B0800000000000000" pitchFamily="34" charset="-122"/>
                <a:cs typeface="+mn-lt"/>
              </a:rPr>
              <a:t>2—</a:t>
            </a:r>
            <a:r>
              <a:rPr lang="zh-CN" altLang="en-US" sz="3200" dirty="0">
                <a:solidFill>
                  <a:schemeClr val="accent1"/>
                </a:solidFill>
                <a:ea typeface="思源黑体 CN Bold" panose="020B0800000000000000" pitchFamily="34" charset="-122"/>
                <a:cs typeface="+mn-lt"/>
              </a:rPr>
              <a:t>同时定位与地图构建</a:t>
            </a:r>
            <a:r>
              <a:rPr lang="en-US" altLang="zh-CN" sz="3200" dirty="0">
                <a:solidFill>
                  <a:schemeClr val="accent1"/>
                </a:solidFill>
                <a:ea typeface="思源黑体 CN Bold" panose="020B0800000000000000" pitchFamily="34" charset="-122"/>
                <a:cs typeface="+mn-lt"/>
              </a:rPr>
              <a:t>(SLAM</a:t>
            </a:r>
            <a:r>
              <a:rPr lang="en-US" altLang="zh-CN" sz="3200" dirty="0">
                <a:solidFill>
                  <a:schemeClr val="accent1"/>
                </a:solidFill>
                <a:latin typeface="+mj-lt"/>
                <a:ea typeface="思源黑体 CN Bold" panose="020B0800000000000000" pitchFamily="34" charset="-122"/>
              </a:rPr>
              <a:t>)</a:t>
            </a:r>
            <a:endParaRPr lang="zh-CN" altLang="en-US" sz="3200" dirty="0">
              <a:solidFill>
                <a:schemeClr val="accent1"/>
              </a:solidFill>
              <a:latin typeface="+mj-lt"/>
              <a:ea typeface="思源黑体 CN Bold" panose="020B0800000000000000" pitchFamily="34" charset="-122"/>
            </a:endParaRPr>
          </a:p>
        </p:txBody>
      </p:sp>
      <p:sp>
        <p:nvSpPr>
          <p:cNvPr id="15" name="文本框 14"/>
          <p:cNvSpPr txBox="1"/>
          <p:nvPr/>
        </p:nvSpPr>
        <p:spPr>
          <a:xfrm>
            <a:off x="654141" y="944918"/>
            <a:ext cx="10687775" cy="499624"/>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SLAM</a:t>
            </a:r>
            <a:r>
              <a:rPr lang="zh-CN" altLang="en-US" sz="2000" b="1" dirty="0">
                <a:latin typeface="微软雅黑" panose="020B0503020204020204" pitchFamily="34" charset="-122"/>
                <a:ea typeface="微软雅黑" panose="020B0503020204020204" pitchFamily="34" charset="-122"/>
              </a:rPr>
              <a:t>任务</a:t>
            </a:r>
            <a:r>
              <a:rPr lang="zh-CN" altLang="en-US" sz="2000" dirty="0">
                <a:latin typeface="微软雅黑" panose="020B0503020204020204" pitchFamily="34" charset="-122"/>
                <a:ea typeface="微软雅黑" panose="020B0503020204020204" pitchFamily="34" charset="-122"/>
              </a:rPr>
              <a:t>：输入图像或</a:t>
            </a:r>
            <a:r>
              <a:rPr lang="en-US" altLang="zh-CN" sz="2000" dirty="0">
                <a:latin typeface="微软雅黑" panose="020B0503020204020204" pitchFamily="34" charset="-122"/>
                <a:ea typeface="微软雅黑" panose="020B0503020204020204" pitchFamily="34" charset="-122"/>
              </a:rPr>
              <a:t>Lidar</a:t>
            </a:r>
            <a:r>
              <a:rPr lang="zh-CN" altLang="en-US" sz="2000" dirty="0">
                <a:latin typeface="微软雅黑" panose="020B0503020204020204" pitchFamily="34" charset="-122"/>
                <a:ea typeface="微软雅黑" panose="020B0503020204020204" pitchFamily="34" charset="-122"/>
              </a:rPr>
              <a:t>等数据序列，获得当前设备的</a:t>
            </a:r>
            <a:r>
              <a:rPr lang="zh-CN" altLang="en-US" sz="2000" u="sng" dirty="0">
                <a:latin typeface="微软雅黑" panose="020B0503020204020204" pitchFamily="34" charset="-122"/>
                <a:ea typeface="微软雅黑" panose="020B0503020204020204" pitchFamily="34" charset="-122"/>
              </a:rPr>
              <a:t>姿态信息</a:t>
            </a:r>
            <a:r>
              <a:rPr lang="zh-CN" altLang="en-US" sz="2000" dirty="0">
                <a:latin typeface="微软雅黑" panose="020B0503020204020204" pitchFamily="34" charset="-122"/>
                <a:ea typeface="微软雅黑" panose="020B0503020204020204" pitchFamily="34" charset="-122"/>
              </a:rPr>
              <a:t>和</a:t>
            </a:r>
            <a:r>
              <a:rPr lang="zh-CN" altLang="en-US" sz="2000" u="sng" dirty="0">
                <a:latin typeface="微软雅黑" panose="020B0503020204020204" pitchFamily="34" charset="-122"/>
                <a:ea typeface="微软雅黑" panose="020B0503020204020204" pitchFamily="34" charset="-122"/>
              </a:rPr>
              <a:t>环境地图</a:t>
            </a:r>
            <a:r>
              <a:rPr lang="zh-CN" altLang="en-US" sz="2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68339" y="1789399"/>
            <a:ext cx="8797318" cy="4205923"/>
          </a:xfrm>
          <a:prstGeom prst="rect">
            <a:avLst/>
          </a:prstGeom>
        </p:spPr>
      </p:pic>
      <p:pic>
        <p:nvPicPr>
          <p:cNvPr id="2054" name="Picture 6" descr="Contact Types and Behaviours in Structural Analysis – Yasin ÇAP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35769" y="1444542"/>
            <a:ext cx="3008767" cy="16924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6910" y="219408"/>
            <a:ext cx="7709162"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（难）课题</a:t>
            </a:r>
            <a:r>
              <a:rPr lang="en-US" altLang="zh-CN" sz="3200" dirty="0">
                <a:solidFill>
                  <a:schemeClr val="accent1"/>
                </a:solidFill>
                <a:ea typeface="思源黑体 CN Bold" panose="020B0800000000000000" pitchFamily="34" charset="-122"/>
                <a:cs typeface="+mn-lt"/>
              </a:rPr>
              <a:t>2—</a:t>
            </a:r>
            <a:r>
              <a:rPr lang="zh-CN" altLang="en-US" sz="3200" dirty="0">
                <a:solidFill>
                  <a:schemeClr val="accent1"/>
                </a:solidFill>
                <a:ea typeface="思源黑体 CN Bold" panose="020B0800000000000000" pitchFamily="34" charset="-122"/>
                <a:cs typeface="+mn-lt"/>
              </a:rPr>
              <a:t>同时定位与地图构建</a:t>
            </a:r>
            <a:r>
              <a:rPr lang="en-US" altLang="zh-CN" sz="3200" dirty="0">
                <a:solidFill>
                  <a:schemeClr val="accent1"/>
                </a:solidFill>
                <a:ea typeface="思源黑体 CN Bold" panose="020B0800000000000000" pitchFamily="34" charset="-122"/>
                <a:cs typeface="+mn-lt"/>
              </a:rPr>
              <a:t>(SLAM</a:t>
            </a:r>
            <a:r>
              <a:rPr lang="en-US" altLang="zh-CN" sz="3200" dirty="0">
                <a:solidFill>
                  <a:schemeClr val="accent1"/>
                </a:solidFill>
                <a:latin typeface="+mj-lt"/>
                <a:ea typeface="思源黑体 CN Bold" panose="020B0800000000000000" pitchFamily="34" charset="-122"/>
              </a:rPr>
              <a:t>)</a:t>
            </a:r>
            <a:endParaRPr lang="zh-CN" altLang="en-US" sz="3200" dirty="0">
              <a:solidFill>
                <a:schemeClr val="accent1"/>
              </a:solidFill>
              <a:latin typeface="+mj-lt"/>
              <a:ea typeface="思源黑体 CN Bold" panose="020B0800000000000000" pitchFamily="34" charset="-122"/>
            </a:endParaRPr>
          </a:p>
        </p:txBody>
      </p:sp>
      <p:sp>
        <p:nvSpPr>
          <p:cNvPr id="22" name="文本框 21"/>
          <p:cNvSpPr txBox="1"/>
          <p:nvPr/>
        </p:nvSpPr>
        <p:spPr>
          <a:xfrm>
            <a:off x="7730270" y="5494148"/>
            <a:ext cx="2318729" cy="499624"/>
          </a:xfrm>
          <a:prstGeom prst="rect">
            <a:avLst/>
          </a:prstGeom>
          <a:noFill/>
        </p:spPr>
        <p:txBody>
          <a:bodyPr wrap="square">
            <a:spAutoFit/>
          </a:bodyPr>
          <a:lstStyle/>
          <a:p>
            <a:pPr algn="ctr">
              <a:lnSpc>
                <a:spcPct val="150000"/>
              </a:lnSpc>
            </a:pPr>
            <a:r>
              <a:rPr lang="en-US" altLang="zh-CN" sz="2000" b="1" dirty="0">
                <a:latin typeface="微软雅黑" panose="020B0503020204020204" pitchFamily="34" charset="-122"/>
                <a:ea typeface="微软雅黑" panose="020B0503020204020204" pitchFamily="34" charset="-122"/>
              </a:rPr>
              <a:t>ORB-SLAM</a:t>
            </a:r>
            <a:r>
              <a:rPr lang="zh-CN" altLang="en-US" sz="2000" b="1" dirty="0">
                <a:latin typeface="微软雅黑" panose="020B0503020204020204" pitchFamily="34" charset="-122"/>
                <a:ea typeface="微软雅黑" panose="020B0503020204020204" pitchFamily="34" charset="-122"/>
              </a:rPr>
              <a:t>演示</a:t>
            </a:r>
            <a:endParaRPr lang="en-US" altLang="zh-CN" sz="2000" b="1" dirty="0">
              <a:latin typeface="微软雅黑" panose="020B0503020204020204" pitchFamily="34" charset="-122"/>
              <a:ea typeface="微软雅黑" panose="020B0503020204020204" pitchFamily="34" charset="-122"/>
            </a:endParaRPr>
          </a:p>
        </p:txBody>
      </p:sp>
      <p:pic>
        <p:nvPicPr>
          <p:cNvPr id="6" name="图片 5">
            <a:hlinkClick r:id="rId1"/>
          </p:cNvPr>
          <p:cNvPicPr>
            <a:picLocks noChangeAspect="1"/>
          </p:cNvPicPr>
          <p:nvPr/>
        </p:nvPicPr>
        <p:blipFill>
          <a:blip r:embed="rId2"/>
          <a:stretch>
            <a:fillRect/>
          </a:stretch>
        </p:blipFill>
        <p:spPr>
          <a:xfrm>
            <a:off x="6126756" y="1919025"/>
            <a:ext cx="5534819" cy="3575123"/>
          </a:xfrm>
          <a:prstGeom prst="rect">
            <a:avLst/>
          </a:prstGeom>
        </p:spPr>
      </p:pic>
      <p:sp>
        <p:nvSpPr>
          <p:cNvPr id="9" name="矩形: 圆角 8"/>
          <p:cNvSpPr/>
          <p:nvPr/>
        </p:nvSpPr>
        <p:spPr>
          <a:xfrm>
            <a:off x="551688" y="1919025"/>
            <a:ext cx="5449846" cy="4074748"/>
          </a:xfrm>
          <a:prstGeom prst="roundRect">
            <a:avLst>
              <a:gd name="adj" fmla="val 6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428023" y="5494148"/>
            <a:ext cx="1697174" cy="499624"/>
          </a:xfrm>
          <a:prstGeom prst="rect">
            <a:avLst/>
          </a:prstGeom>
          <a:noFill/>
        </p:spPr>
        <p:txBody>
          <a:bodyPr wrap="square">
            <a:spAutoFit/>
          </a:bodyPr>
          <a:lstStyle/>
          <a:p>
            <a:pPr algn="ctr">
              <a:lnSpc>
                <a:spcPct val="150000"/>
              </a:lnSpc>
            </a:pPr>
            <a:r>
              <a:rPr lang="en-US" altLang="zh-CN" sz="2000" b="1" dirty="0">
                <a:latin typeface="微软雅黑" panose="020B0503020204020204" pitchFamily="34" charset="-122"/>
                <a:ea typeface="微软雅黑" panose="020B0503020204020204" pitchFamily="34" charset="-122"/>
              </a:rPr>
              <a:t>SLAM</a:t>
            </a:r>
            <a:r>
              <a:rPr lang="zh-CN" altLang="en-US" sz="2000" b="1" dirty="0">
                <a:latin typeface="微软雅黑" panose="020B0503020204020204" pitchFamily="34" charset="-122"/>
                <a:ea typeface="微软雅黑" panose="020B0503020204020204" pitchFamily="34" charset="-122"/>
              </a:rPr>
              <a:t>流程</a:t>
            </a:r>
            <a:endParaRPr lang="en-US" altLang="zh-CN" sz="10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676910" y="2045748"/>
            <a:ext cx="5199401" cy="3448400"/>
          </a:xfrm>
          <a:prstGeom prst="rect">
            <a:avLst/>
          </a:prstGeom>
        </p:spPr>
      </p:pic>
      <p:sp>
        <p:nvSpPr>
          <p:cNvPr id="12" name="文本框 11"/>
          <p:cNvSpPr txBox="1"/>
          <p:nvPr/>
        </p:nvSpPr>
        <p:spPr>
          <a:xfrm>
            <a:off x="654141" y="944918"/>
            <a:ext cx="10687775" cy="499624"/>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SLAM</a:t>
            </a:r>
            <a:r>
              <a:rPr lang="zh-CN" altLang="en-US" sz="2000" b="1" dirty="0">
                <a:latin typeface="微软雅黑" panose="020B0503020204020204" pitchFamily="34" charset="-122"/>
                <a:ea typeface="微软雅黑" panose="020B0503020204020204" pitchFamily="34" charset="-122"/>
              </a:rPr>
              <a:t>任务</a:t>
            </a:r>
            <a:r>
              <a:rPr lang="zh-CN" altLang="en-US" sz="2000" dirty="0">
                <a:latin typeface="微软雅黑" panose="020B0503020204020204" pitchFamily="34" charset="-122"/>
                <a:ea typeface="微软雅黑" panose="020B0503020204020204" pitchFamily="34" charset="-122"/>
              </a:rPr>
              <a:t>：输入图像或</a:t>
            </a:r>
            <a:r>
              <a:rPr lang="en-US" altLang="zh-CN" sz="2000" dirty="0">
                <a:latin typeface="微软雅黑" panose="020B0503020204020204" pitchFamily="34" charset="-122"/>
                <a:ea typeface="微软雅黑" panose="020B0503020204020204" pitchFamily="34" charset="-122"/>
              </a:rPr>
              <a:t>Lidar</a:t>
            </a:r>
            <a:r>
              <a:rPr lang="zh-CN" altLang="en-US" sz="2000" dirty="0">
                <a:latin typeface="微软雅黑" panose="020B0503020204020204" pitchFamily="34" charset="-122"/>
                <a:ea typeface="微软雅黑" panose="020B0503020204020204" pitchFamily="34" charset="-122"/>
              </a:rPr>
              <a:t>等数据序列，获得当前设备的姿态信息和环境地图。</a:t>
            </a:r>
            <a:endParaRPr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6910" y="219408"/>
            <a:ext cx="7811754" cy="584775"/>
          </a:xfrm>
          <a:prstGeom prst="rect">
            <a:avLst/>
          </a:prstGeom>
        </p:spPr>
        <p:txBody>
          <a:bodyPr wrap="none">
            <a:spAutoFit/>
          </a:bodyPr>
          <a:lstStyle/>
          <a:p>
            <a:r>
              <a:rPr lang="zh-CN" altLang="en-US" sz="3200" dirty="0">
                <a:solidFill>
                  <a:schemeClr val="accent1"/>
                </a:solidFill>
                <a:ea typeface="思源黑体 CN Bold" panose="020B0800000000000000" pitchFamily="34" charset="-122"/>
                <a:cs typeface="+mn-lt"/>
              </a:rPr>
              <a:t>（难）课题</a:t>
            </a:r>
            <a:r>
              <a:rPr lang="en-US" altLang="zh-CN" sz="3200" dirty="0">
                <a:solidFill>
                  <a:schemeClr val="accent1"/>
                </a:solidFill>
                <a:ea typeface="思源黑体 CN Bold" panose="020B0800000000000000" pitchFamily="34" charset="-122"/>
                <a:cs typeface="+mn-lt"/>
              </a:rPr>
              <a:t>2—</a:t>
            </a:r>
            <a:r>
              <a:rPr lang="zh-CN" altLang="en-US" sz="3200" dirty="0">
                <a:solidFill>
                  <a:schemeClr val="accent1"/>
                </a:solidFill>
                <a:ea typeface="思源黑体 CN Bold" panose="020B0800000000000000" pitchFamily="34" charset="-122"/>
                <a:cs typeface="+mn-lt"/>
              </a:rPr>
              <a:t>同时定位与地图构建</a:t>
            </a:r>
            <a:r>
              <a:rPr lang="en-US" altLang="zh-CN" sz="3200" dirty="0">
                <a:solidFill>
                  <a:schemeClr val="accent1"/>
                </a:solidFill>
                <a:ea typeface="思源黑体 CN Bold" panose="020B0800000000000000" pitchFamily="34" charset="-122"/>
                <a:cs typeface="+mn-lt"/>
              </a:rPr>
              <a:t>(SLAM</a:t>
            </a:r>
            <a:r>
              <a:rPr lang="en-US" altLang="zh-CN" sz="3200" dirty="0">
                <a:solidFill>
                  <a:schemeClr val="accent1"/>
                </a:solidFill>
                <a:latin typeface="+mj-lt"/>
                <a:ea typeface="思源黑体 CN Bold" panose="020B0800000000000000" pitchFamily="34" charset="-122"/>
              </a:rPr>
              <a:t>)</a:t>
            </a:r>
            <a:endParaRPr lang="zh-CN" altLang="en-US" sz="3200" dirty="0">
              <a:solidFill>
                <a:schemeClr val="accent1"/>
              </a:solidFill>
              <a:latin typeface="+mj-lt"/>
              <a:ea typeface="思源黑体 CN Bold" panose="020B0800000000000000" pitchFamily="34" charset="-122"/>
            </a:endParaRPr>
          </a:p>
        </p:txBody>
      </p:sp>
      <p:sp>
        <p:nvSpPr>
          <p:cNvPr id="10" name="文本框 9"/>
          <p:cNvSpPr txBox="1"/>
          <p:nvPr/>
        </p:nvSpPr>
        <p:spPr>
          <a:xfrm>
            <a:off x="596443" y="983907"/>
            <a:ext cx="7893216" cy="4705519"/>
          </a:xfrm>
          <a:prstGeom prst="rect">
            <a:avLst/>
          </a:prstGeom>
          <a:noFill/>
        </p:spPr>
        <p:txBody>
          <a:bodyPr wrap="square">
            <a:spAutoFit/>
          </a:bodyPr>
          <a:lstStyle/>
          <a:p>
            <a:pPr>
              <a:lnSpc>
                <a:spcPct val="200000"/>
              </a:lnSpc>
            </a:pPr>
            <a:r>
              <a:rPr lang="zh-CN" altLang="en-US" sz="2000" b="1" dirty="0">
                <a:latin typeface="微软雅黑" panose="020B0503020204020204" pitchFamily="34" charset="-122"/>
                <a:ea typeface="微软雅黑" panose="020B0503020204020204" pitchFamily="34" charset="-122"/>
              </a:rPr>
              <a:t>课题内容</a:t>
            </a:r>
            <a:endParaRPr lang="en-US" altLang="zh-CN" sz="2000" b="1"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复现论文（二选一）</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rPr>
              <a:t>ORB-SLAM: A Versatile and Accurate Monocular SLAM System. IEEE TRO</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rPr>
              <a:t>VINS-Mono: A Robust and Versatile Monocular Visual-Inertial State Estimator.</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IEEE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TRO</a:t>
            </a:r>
            <a:endParaRPr lang="en-US" altLang="zh-CN" sz="1400" dirty="0">
              <a:latin typeface="微软雅黑" panose="020B0503020204020204" pitchFamily="34" charset="-122"/>
              <a:ea typeface="微软雅黑" panose="020B0503020204020204" pitchFamily="34" charset="-122"/>
            </a:endParaRPr>
          </a:p>
          <a:p>
            <a:pPr>
              <a:lnSpc>
                <a:spcPct val="200000"/>
              </a:lnSpc>
            </a:pPr>
            <a:r>
              <a:rPr lang="zh-CN" altLang="en-US" sz="2000" b="1" dirty="0">
                <a:latin typeface="微软雅黑" panose="020B0503020204020204" pitchFamily="34" charset="-122"/>
                <a:ea typeface="微软雅黑" panose="020B0503020204020204" pitchFamily="34" charset="-122"/>
              </a:rPr>
              <a:t>基本要求</a:t>
            </a:r>
            <a:endParaRPr lang="en-US" altLang="zh-CN" sz="2000"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精读选取论文，总结出论文的方法流程</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掌握位姿求解，高斯牛顿优化方法，回环检测方法和相机模型</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选择</a:t>
            </a:r>
            <a:r>
              <a:rPr lang="en-US" altLang="zh-CN" sz="1400" dirty="0">
                <a:latin typeface="微软雅黑" panose="020B0503020204020204" pitchFamily="34" charset="-122"/>
                <a:ea typeface="微软雅黑" panose="020B0503020204020204" pitchFamily="34" charset="-122"/>
              </a:rPr>
              <a:t>VINS-Mono</a:t>
            </a:r>
            <a:r>
              <a:rPr lang="zh-CN" altLang="en-US" sz="1400" dirty="0">
                <a:latin typeface="微软雅黑" panose="020B0503020204020204" pitchFamily="34" charset="-122"/>
                <a:ea typeface="微软雅黑" panose="020B0503020204020204" pitchFamily="34" charset="-122"/>
              </a:rPr>
              <a:t>需额外了解</a:t>
            </a:r>
            <a:r>
              <a:rPr lang="en-US" altLang="zh-CN" sz="1400" dirty="0">
                <a:latin typeface="微软雅黑" panose="020B0503020204020204" pitchFamily="34" charset="-122"/>
                <a:ea typeface="微软雅黑" panose="020B0503020204020204" pitchFamily="34" charset="-122"/>
              </a:rPr>
              <a:t>IMU</a:t>
            </a:r>
            <a:r>
              <a:rPr lang="zh-CN" altLang="en-US" sz="1400" dirty="0">
                <a:latin typeface="微软雅黑" panose="020B0503020204020204" pitchFamily="34" charset="-122"/>
                <a:ea typeface="微软雅黑" panose="020B0503020204020204" pitchFamily="34" charset="-122"/>
              </a:rPr>
              <a:t>预积分方法</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复现选取论文的方法，并演示（</a:t>
            </a:r>
            <a:r>
              <a:rPr lang="en-US" altLang="zh-CN" sz="1400" dirty="0">
                <a:latin typeface="微软雅黑" panose="020B0503020204020204" pitchFamily="34" charset="-122"/>
                <a:ea typeface="微软雅黑" panose="020B0503020204020204" pitchFamily="34" charset="-122"/>
              </a:rPr>
              <a:t>KITTI</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TUM</a:t>
            </a:r>
            <a:r>
              <a:rPr lang="zh-CN" altLang="en-US" sz="1400" dirty="0">
                <a:latin typeface="微软雅黑" panose="020B0503020204020204" pitchFamily="34" charset="-122"/>
                <a:ea typeface="微软雅黑" panose="020B0503020204020204" pitchFamily="34" charset="-122"/>
              </a:rPr>
              <a:t>等数据集之一）</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运用</a:t>
            </a:r>
            <a:r>
              <a:rPr lang="en-US" altLang="zh-CN" sz="1400" dirty="0">
                <a:latin typeface="微软雅黑" panose="020B0503020204020204" pitchFamily="34" charset="-122"/>
                <a:ea typeface="微软雅黑" panose="020B0503020204020204" pitchFamily="34" charset="-122"/>
              </a:rPr>
              <a:t>ROS</a:t>
            </a:r>
            <a:r>
              <a:rPr lang="zh-CN" altLang="en-US" sz="1400" dirty="0">
                <a:latin typeface="微软雅黑" panose="020B0503020204020204" pitchFamily="34" charset="-122"/>
                <a:ea typeface="微软雅黑" panose="020B0503020204020204" pitchFamily="34" charset="-122"/>
              </a:rPr>
              <a:t>等工具或者拍摄视频实际演示（加分）</a:t>
            </a:r>
            <a:endParaRPr lang="zh-CN" altLang="en-US" sz="1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449424" y="3336666"/>
            <a:ext cx="3361888" cy="2366417"/>
          </a:xfrm>
          <a:prstGeom prst="rect">
            <a:avLst/>
          </a:prstGeom>
          <a:noFill/>
        </p:spPr>
        <p:txBody>
          <a:bodyPr wrap="square">
            <a:spAutoFit/>
          </a:bodyPr>
          <a:lstStyle/>
          <a:p>
            <a:pPr>
              <a:lnSpc>
                <a:spcPct val="200000"/>
              </a:lnSpc>
            </a:pPr>
            <a:r>
              <a:rPr lang="zh-CN" altLang="en-US" sz="2000" b="1" dirty="0">
                <a:latin typeface="微软雅黑" panose="020B0503020204020204" pitchFamily="34" charset="-122"/>
                <a:ea typeface="微软雅黑" panose="020B0503020204020204" pitchFamily="34" charset="-122"/>
              </a:rPr>
              <a:t>参考材料</a:t>
            </a:r>
            <a:endParaRPr lang="zh-CN" altLang="en-US" sz="2000" b="1"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视觉</a:t>
            </a:r>
            <a:r>
              <a:rPr lang="en-US" altLang="zh-CN" sz="1400" dirty="0">
                <a:latin typeface="微软雅黑" panose="020B0503020204020204" pitchFamily="34" charset="-122"/>
                <a:ea typeface="微软雅黑" panose="020B0503020204020204" pitchFamily="34" charset="-122"/>
              </a:rPr>
              <a:t>SLAM</a:t>
            </a:r>
            <a:r>
              <a:rPr lang="zh-CN" altLang="en-US" sz="1400" dirty="0">
                <a:latin typeface="微软雅黑" panose="020B0503020204020204" pitchFamily="34" charset="-122"/>
                <a:ea typeface="微软雅黑" panose="020B0503020204020204" pitchFamily="34" charset="-122"/>
              </a:rPr>
              <a:t>十四讲</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多视图几何</a:t>
            </a:r>
            <a:endParaRPr lang="zh-CN" altLang="en-US"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rPr>
              <a:t>浙大暑期</a:t>
            </a:r>
            <a:r>
              <a:rPr lang="en-US" altLang="zh-CN" sz="1400" dirty="0">
                <a:latin typeface="微软雅黑" panose="020B0503020204020204" pitchFamily="34" charset="-122"/>
                <a:ea typeface="微软雅黑" panose="020B0503020204020204" pitchFamily="34" charset="-122"/>
              </a:rPr>
              <a:t>SLAM</a:t>
            </a:r>
            <a:r>
              <a:rPr lang="zh-CN" altLang="en-US" sz="1400" dirty="0">
                <a:latin typeface="微软雅黑" panose="020B0503020204020204" pitchFamily="34" charset="-122"/>
                <a:ea typeface="微软雅黑" panose="020B0503020204020204" pitchFamily="34" charset="-122"/>
              </a:rPr>
              <a:t>学校课程</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80604020202020204" pitchFamily="34" charset="0"/>
              <a:buChar char="•"/>
            </a:pPr>
            <a:r>
              <a:rPr lang="en-US" altLang="zh-CN" sz="1400" dirty="0">
                <a:latin typeface="微软雅黑" panose="020B0503020204020204" pitchFamily="34" charset="-122"/>
                <a:ea typeface="微软雅黑" panose="020B0503020204020204" pitchFamily="34" charset="-122"/>
                <a:hlinkClick r:id="rId1"/>
              </a:rPr>
              <a:t>*</a:t>
            </a:r>
            <a:r>
              <a:rPr lang="zh-CN" altLang="en-US" sz="1400" dirty="0">
                <a:latin typeface="微软雅黑" panose="020B0503020204020204" pitchFamily="34" charset="-122"/>
                <a:ea typeface="微软雅黑" panose="020B0503020204020204" pitchFamily="34" charset="-122"/>
                <a:hlinkClick r:id="rId1"/>
              </a:rPr>
              <a:t>预积分</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7749</Words>
  <Application>WPS 演示</Application>
  <PresentationFormat>宽屏</PresentationFormat>
  <Paragraphs>500</Paragraphs>
  <Slides>36</Slides>
  <Notes>35</Notes>
  <HiddenSlides>0</HiddenSlides>
  <MMClips>2</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36</vt:i4>
      </vt:variant>
    </vt:vector>
  </HeadingPairs>
  <TitlesOfParts>
    <vt:vector size="60" baseType="lpstr">
      <vt:lpstr>Arial</vt:lpstr>
      <vt:lpstr>宋体</vt:lpstr>
      <vt:lpstr>Wingdings</vt:lpstr>
      <vt:lpstr>DejaVu Sans</vt:lpstr>
      <vt:lpstr>思源黑体 CN Bold</vt:lpstr>
      <vt:lpstr>文泉驿微米黑</vt:lpstr>
      <vt:lpstr>微软雅黑</vt:lpstr>
      <vt:lpstr>等线</vt:lpstr>
      <vt:lpstr>Gubbi</vt:lpstr>
      <vt:lpstr>等线 Light</vt:lpstr>
      <vt:lpstr>宋体</vt:lpstr>
      <vt:lpstr>Arial Unicode MS</vt:lpstr>
      <vt:lpstr>思源黑体 CN Bold</vt:lpstr>
      <vt:lpstr>NimbusRomNo9L-Medi</vt:lpstr>
      <vt:lpstr>CMR10</vt:lpstr>
      <vt:lpstr>Cambria Math</vt:lpstr>
      <vt:lpstr>-apple-system</vt:lpstr>
      <vt:lpstr>PingFang SC</vt:lpstr>
      <vt:lpstr>Droid Serif</vt:lpstr>
      <vt:lpstr>Times New Roman</vt:lpstr>
      <vt:lpstr>OpenSymbol</vt:lpstr>
      <vt:lpstr>Phetsarath OT</vt:lpstr>
      <vt:lpstr>DejaVu Math TeX Gyre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圣伦陈</dc:creator>
  <cp:lastModifiedBy>frank</cp:lastModifiedBy>
  <cp:revision>264</cp:revision>
  <dcterms:created xsi:type="dcterms:W3CDTF">2023-04-18T07:29:40Z</dcterms:created>
  <dcterms:modified xsi:type="dcterms:W3CDTF">2023-04-18T07:29:40Z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2052-11.1.0.11691</vt:lpwstr>
  </property>
</Properties>
</file>